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0" d="100"/>
          <a:sy n="200" d="100"/>
        </p:scale>
        <p:origin x="1740" y="-673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270"/>
            <a:ext cx="7556500" cy="10124174"/>
          </a:xfrm>
          <a:prstGeom prst="rect">
            <a:avLst/>
          </a:prstGeom>
        </p:spPr>
      </p:pic>
      <p:sp>
        <p:nvSpPr>
          <p:cNvPr id="17" name="bg object 17"/>
          <p:cNvSpPr/>
          <p:nvPr/>
        </p:nvSpPr>
        <p:spPr>
          <a:xfrm>
            <a:off x="4300220" y="9878060"/>
            <a:ext cx="59690" cy="102870"/>
          </a:xfrm>
          <a:custGeom>
            <a:avLst/>
            <a:gdLst/>
            <a:ahLst/>
            <a:cxnLst/>
            <a:rect l="l" t="t" r="r" b="b"/>
            <a:pathLst>
              <a:path w="59689" h="102870">
                <a:moveTo>
                  <a:pt x="16509" y="0"/>
                </a:moveTo>
                <a:lnTo>
                  <a:pt x="0" y="0"/>
                </a:lnTo>
                <a:lnTo>
                  <a:pt x="0" y="102870"/>
                </a:lnTo>
                <a:lnTo>
                  <a:pt x="22859" y="102870"/>
                </a:lnTo>
                <a:lnTo>
                  <a:pt x="37187" y="101163"/>
                </a:lnTo>
                <a:lnTo>
                  <a:pt x="48894" y="95885"/>
                </a:lnTo>
                <a:lnTo>
                  <a:pt x="52757" y="91440"/>
                </a:lnTo>
                <a:lnTo>
                  <a:pt x="10159" y="91440"/>
                </a:lnTo>
                <a:lnTo>
                  <a:pt x="10159" y="54610"/>
                </a:lnTo>
                <a:lnTo>
                  <a:pt x="51901" y="54610"/>
                </a:lnTo>
                <a:lnTo>
                  <a:pt x="48974" y="51692"/>
                </a:lnTo>
                <a:lnTo>
                  <a:pt x="40639" y="48260"/>
                </a:lnTo>
                <a:lnTo>
                  <a:pt x="43814" y="45720"/>
                </a:lnTo>
                <a:lnTo>
                  <a:pt x="10159" y="45720"/>
                </a:lnTo>
                <a:lnTo>
                  <a:pt x="10159" y="10160"/>
                </a:lnTo>
                <a:lnTo>
                  <a:pt x="43678" y="10160"/>
                </a:lnTo>
                <a:lnTo>
                  <a:pt x="40322" y="6350"/>
                </a:lnTo>
                <a:lnTo>
                  <a:pt x="29368" y="1508"/>
                </a:lnTo>
                <a:lnTo>
                  <a:pt x="16509" y="0"/>
                </a:lnTo>
                <a:close/>
              </a:path>
              <a:path w="59689" h="102870">
                <a:moveTo>
                  <a:pt x="51901" y="54610"/>
                </a:moveTo>
                <a:lnTo>
                  <a:pt x="20319" y="54610"/>
                </a:lnTo>
                <a:lnTo>
                  <a:pt x="30043" y="55264"/>
                </a:lnTo>
                <a:lnTo>
                  <a:pt x="39052" y="57943"/>
                </a:lnTo>
                <a:lnTo>
                  <a:pt x="45680" y="63718"/>
                </a:lnTo>
                <a:lnTo>
                  <a:pt x="48259" y="73660"/>
                </a:lnTo>
                <a:lnTo>
                  <a:pt x="46077" y="82867"/>
                </a:lnTo>
                <a:lnTo>
                  <a:pt x="40322" y="88265"/>
                </a:lnTo>
                <a:lnTo>
                  <a:pt x="32186" y="90805"/>
                </a:lnTo>
                <a:lnTo>
                  <a:pt x="22859" y="91440"/>
                </a:lnTo>
                <a:lnTo>
                  <a:pt x="52757" y="91440"/>
                </a:lnTo>
                <a:lnTo>
                  <a:pt x="56792" y="86796"/>
                </a:lnTo>
                <a:lnTo>
                  <a:pt x="59689" y="73660"/>
                </a:lnTo>
                <a:lnTo>
                  <a:pt x="58499" y="65226"/>
                </a:lnTo>
                <a:lnTo>
                  <a:pt x="54927" y="57626"/>
                </a:lnTo>
                <a:lnTo>
                  <a:pt x="51901" y="54610"/>
                </a:lnTo>
                <a:close/>
              </a:path>
              <a:path w="59689" h="102870">
                <a:moveTo>
                  <a:pt x="43678" y="10160"/>
                </a:moveTo>
                <a:lnTo>
                  <a:pt x="15239" y="10160"/>
                </a:lnTo>
                <a:lnTo>
                  <a:pt x="24903" y="10795"/>
                </a:lnTo>
                <a:lnTo>
                  <a:pt x="32543" y="13335"/>
                </a:lnTo>
                <a:lnTo>
                  <a:pt x="37564" y="18732"/>
                </a:lnTo>
                <a:lnTo>
                  <a:pt x="39369" y="27940"/>
                </a:lnTo>
                <a:lnTo>
                  <a:pt x="37385" y="37683"/>
                </a:lnTo>
                <a:lnTo>
                  <a:pt x="32067" y="43021"/>
                </a:lnTo>
                <a:lnTo>
                  <a:pt x="24368" y="45263"/>
                </a:lnTo>
                <a:lnTo>
                  <a:pt x="15239" y="45720"/>
                </a:lnTo>
                <a:lnTo>
                  <a:pt x="43814" y="45720"/>
                </a:lnTo>
                <a:lnTo>
                  <a:pt x="46989" y="43180"/>
                </a:lnTo>
                <a:lnTo>
                  <a:pt x="50800" y="36830"/>
                </a:lnTo>
                <a:lnTo>
                  <a:pt x="50800" y="27940"/>
                </a:lnTo>
                <a:lnTo>
                  <a:pt x="47942" y="15001"/>
                </a:lnTo>
                <a:lnTo>
                  <a:pt x="43678" y="10160"/>
                </a:lnTo>
                <a:close/>
              </a:path>
            </a:pathLst>
          </a:custGeom>
          <a:solidFill>
            <a:srgbClr val="1967BA"/>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4461509" y="9878060"/>
            <a:ext cx="73660" cy="104140"/>
          </a:xfrm>
          <a:prstGeom prst="rect">
            <a:avLst/>
          </a:prstGeom>
        </p:spPr>
      </p:pic>
      <p:sp>
        <p:nvSpPr>
          <p:cNvPr id="19" name="bg object 19"/>
          <p:cNvSpPr/>
          <p:nvPr/>
        </p:nvSpPr>
        <p:spPr>
          <a:xfrm>
            <a:off x="4640580" y="9878060"/>
            <a:ext cx="157480" cy="102870"/>
          </a:xfrm>
          <a:custGeom>
            <a:avLst/>
            <a:gdLst/>
            <a:ahLst/>
            <a:cxnLst/>
            <a:rect l="l" t="t" r="r" b="b"/>
            <a:pathLst>
              <a:path w="157479" h="102870">
                <a:moveTo>
                  <a:pt x="11430" y="0"/>
                </a:moveTo>
                <a:lnTo>
                  <a:pt x="0" y="0"/>
                </a:lnTo>
                <a:lnTo>
                  <a:pt x="0" y="102870"/>
                </a:lnTo>
                <a:lnTo>
                  <a:pt x="11430" y="102870"/>
                </a:lnTo>
                <a:lnTo>
                  <a:pt x="11430" y="0"/>
                </a:lnTo>
                <a:close/>
              </a:path>
              <a:path w="157479" h="102870">
                <a:moveTo>
                  <a:pt x="157480" y="91440"/>
                </a:moveTo>
                <a:lnTo>
                  <a:pt x="129540" y="91440"/>
                </a:lnTo>
                <a:lnTo>
                  <a:pt x="129540" y="0"/>
                </a:lnTo>
                <a:lnTo>
                  <a:pt x="118110" y="0"/>
                </a:lnTo>
                <a:lnTo>
                  <a:pt x="118110" y="91440"/>
                </a:lnTo>
                <a:lnTo>
                  <a:pt x="118110" y="102870"/>
                </a:lnTo>
                <a:lnTo>
                  <a:pt x="157480" y="102870"/>
                </a:lnTo>
                <a:lnTo>
                  <a:pt x="157480" y="91440"/>
                </a:lnTo>
                <a:close/>
              </a:path>
            </a:pathLst>
          </a:custGeom>
          <a:solidFill>
            <a:srgbClr val="1967BA"/>
          </a:solidFill>
        </p:spPr>
        <p:txBody>
          <a:bodyPr wrap="square" lIns="0" tIns="0" rIns="0" bIns="0" rtlCol="0"/>
          <a:lstStyle/>
          <a:p>
            <a:endParaRPr/>
          </a:p>
        </p:txBody>
      </p:sp>
      <p:pic>
        <p:nvPicPr>
          <p:cNvPr id="20" name="bg object 20"/>
          <p:cNvPicPr/>
          <p:nvPr/>
        </p:nvPicPr>
        <p:blipFill>
          <a:blip r:embed="rId4" cstate="print"/>
          <a:stretch>
            <a:fillRect/>
          </a:stretch>
        </p:blipFill>
        <p:spPr>
          <a:xfrm>
            <a:off x="4894579" y="9878060"/>
            <a:ext cx="76200" cy="102870"/>
          </a:xfrm>
          <a:prstGeom prst="rect">
            <a:avLst/>
          </a:prstGeom>
        </p:spPr>
      </p:pic>
      <p:sp>
        <p:nvSpPr>
          <p:cNvPr id="21" name="bg object 21"/>
          <p:cNvSpPr/>
          <p:nvPr/>
        </p:nvSpPr>
        <p:spPr>
          <a:xfrm>
            <a:off x="5072379" y="9878060"/>
            <a:ext cx="11430" cy="102870"/>
          </a:xfrm>
          <a:custGeom>
            <a:avLst/>
            <a:gdLst/>
            <a:ahLst/>
            <a:cxnLst/>
            <a:rect l="l" t="t" r="r" b="b"/>
            <a:pathLst>
              <a:path w="11429" h="102870">
                <a:moveTo>
                  <a:pt x="11430" y="0"/>
                </a:moveTo>
                <a:lnTo>
                  <a:pt x="0" y="0"/>
                </a:lnTo>
                <a:lnTo>
                  <a:pt x="0" y="102870"/>
                </a:lnTo>
                <a:lnTo>
                  <a:pt x="11430" y="102870"/>
                </a:lnTo>
                <a:lnTo>
                  <a:pt x="11430" y="0"/>
                </a:lnTo>
                <a:close/>
              </a:path>
            </a:pathLst>
          </a:custGeom>
          <a:solidFill>
            <a:srgbClr val="1967BA"/>
          </a:solidFill>
        </p:spPr>
        <p:txBody>
          <a:bodyPr wrap="square" lIns="0" tIns="0" rIns="0" bIns="0" rtlCol="0"/>
          <a:lstStyle/>
          <a:p>
            <a:endParaRPr/>
          </a:p>
        </p:txBody>
      </p:sp>
      <p:pic>
        <p:nvPicPr>
          <p:cNvPr id="22" name="bg object 22"/>
          <p:cNvPicPr/>
          <p:nvPr/>
        </p:nvPicPr>
        <p:blipFill>
          <a:blip r:embed="rId5" cstate="print"/>
          <a:stretch>
            <a:fillRect/>
          </a:stretch>
        </p:blipFill>
        <p:spPr>
          <a:xfrm>
            <a:off x="5190490" y="9874250"/>
            <a:ext cx="91439" cy="110490"/>
          </a:xfrm>
          <a:prstGeom prst="rect">
            <a:avLst/>
          </a:prstGeom>
        </p:spPr>
      </p:pic>
      <p:pic>
        <p:nvPicPr>
          <p:cNvPr id="23" name="bg object 23"/>
          <p:cNvPicPr/>
          <p:nvPr/>
        </p:nvPicPr>
        <p:blipFill>
          <a:blip r:embed="rId6" cstate="print"/>
          <a:stretch>
            <a:fillRect/>
          </a:stretch>
        </p:blipFill>
        <p:spPr>
          <a:xfrm>
            <a:off x="5382259" y="9876789"/>
            <a:ext cx="101600" cy="105409"/>
          </a:xfrm>
          <a:prstGeom prst="rect">
            <a:avLst/>
          </a:prstGeom>
        </p:spPr>
      </p:pic>
      <p:sp>
        <p:nvSpPr>
          <p:cNvPr id="24" name="bg object 24"/>
          <p:cNvSpPr/>
          <p:nvPr/>
        </p:nvSpPr>
        <p:spPr>
          <a:xfrm>
            <a:off x="5712460" y="9878060"/>
            <a:ext cx="213360" cy="102870"/>
          </a:xfrm>
          <a:custGeom>
            <a:avLst/>
            <a:gdLst/>
            <a:ahLst/>
            <a:cxnLst/>
            <a:rect l="l" t="t" r="r" b="b"/>
            <a:pathLst>
              <a:path w="213360" h="102870">
                <a:moveTo>
                  <a:pt x="53340" y="29210"/>
                </a:moveTo>
                <a:lnTo>
                  <a:pt x="52616" y="22428"/>
                </a:lnTo>
                <a:lnTo>
                  <a:pt x="50482" y="15875"/>
                </a:lnTo>
                <a:lnTo>
                  <a:pt x="46901" y="10287"/>
                </a:lnTo>
                <a:lnTo>
                  <a:pt x="41910" y="6350"/>
                </a:lnTo>
                <a:lnTo>
                  <a:pt x="41910" y="29210"/>
                </a:lnTo>
                <a:lnTo>
                  <a:pt x="40119" y="37884"/>
                </a:lnTo>
                <a:lnTo>
                  <a:pt x="35242" y="43345"/>
                </a:lnTo>
                <a:lnTo>
                  <a:pt x="27978" y="46177"/>
                </a:lnTo>
                <a:lnTo>
                  <a:pt x="19050" y="46990"/>
                </a:lnTo>
                <a:lnTo>
                  <a:pt x="11430" y="46990"/>
                </a:lnTo>
                <a:lnTo>
                  <a:pt x="11430" y="10287"/>
                </a:lnTo>
                <a:lnTo>
                  <a:pt x="17754" y="10287"/>
                </a:lnTo>
                <a:lnTo>
                  <a:pt x="25298" y="10642"/>
                </a:lnTo>
                <a:lnTo>
                  <a:pt x="33807" y="13017"/>
                </a:lnTo>
                <a:lnTo>
                  <a:pt x="39700" y="18745"/>
                </a:lnTo>
                <a:lnTo>
                  <a:pt x="41910" y="29210"/>
                </a:lnTo>
                <a:lnTo>
                  <a:pt x="41910" y="6350"/>
                </a:lnTo>
                <a:lnTo>
                  <a:pt x="35966" y="3225"/>
                </a:lnTo>
                <a:lnTo>
                  <a:pt x="29679" y="1282"/>
                </a:lnTo>
                <a:lnTo>
                  <a:pt x="23152" y="279"/>
                </a:lnTo>
                <a:lnTo>
                  <a:pt x="16510" y="0"/>
                </a:lnTo>
                <a:lnTo>
                  <a:pt x="0" y="0"/>
                </a:lnTo>
                <a:lnTo>
                  <a:pt x="0" y="102870"/>
                </a:lnTo>
                <a:lnTo>
                  <a:pt x="11430" y="102870"/>
                </a:lnTo>
                <a:lnTo>
                  <a:pt x="11430" y="58420"/>
                </a:lnTo>
                <a:lnTo>
                  <a:pt x="27940" y="58420"/>
                </a:lnTo>
                <a:lnTo>
                  <a:pt x="36830" y="57150"/>
                </a:lnTo>
                <a:lnTo>
                  <a:pt x="44450" y="50800"/>
                </a:lnTo>
                <a:lnTo>
                  <a:pt x="48247" y="46990"/>
                </a:lnTo>
                <a:lnTo>
                  <a:pt x="49530" y="45720"/>
                </a:lnTo>
                <a:lnTo>
                  <a:pt x="53340" y="36830"/>
                </a:lnTo>
                <a:lnTo>
                  <a:pt x="53340" y="29210"/>
                </a:lnTo>
                <a:close/>
              </a:path>
              <a:path w="213360" h="102870">
                <a:moveTo>
                  <a:pt x="213360" y="102870"/>
                </a:moveTo>
                <a:lnTo>
                  <a:pt x="180340" y="57150"/>
                </a:lnTo>
                <a:lnTo>
                  <a:pt x="190728" y="54394"/>
                </a:lnTo>
                <a:lnTo>
                  <a:pt x="198755" y="48425"/>
                </a:lnTo>
                <a:lnTo>
                  <a:pt x="198843" y="48260"/>
                </a:lnTo>
                <a:lnTo>
                  <a:pt x="203911" y="39827"/>
                </a:lnTo>
                <a:lnTo>
                  <a:pt x="205740" y="29210"/>
                </a:lnTo>
                <a:lnTo>
                  <a:pt x="202641" y="14478"/>
                </a:lnTo>
                <a:lnTo>
                  <a:pt x="198615" y="10160"/>
                </a:lnTo>
                <a:lnTo>
                  <a:pt x="194310" y="5562"/>
                </a:lnTo>
                <a:lnTo>
                  <a:pt x="194310" y="29210"/>
                </a:lnTo>
                <a:lnTo>
                  <a:pt x="192100" y="39154"/>
                </a:lnTo>
                <a:lnTo>
                  <a:pt x="186207" y="44932"/>
                </a:lnTo>
                <a:lnTo>
                  <a:pt x="177698" y="47612"/>
                </a:lnTo>
                <a:lnTo>
                  <a:pt x="167640" y="48260"/>
                </a:lnTo>
                <a:lnTo>
                  <a:pt x="165100" y="48260"/>
                </a:lnTo>
                <a:lnTo>
                  <a:pt x="165100" y="10160"/>
                </a:lnTo>
                <a:lnTo>
                  <a:pt x="167640" y="10160"/>
                </a:lnTo>
                <a:lnTo>
                  <a:pt x="177698" y="10820"/>
                </a:lnTo>
                <a:lnTo>
                  <a:pt x="186207" y="13500"/>
                </a:lnTo>
                <a:lnTo>
                  <a:pt x="192100" y="19278"/>
                </a:lnTo>
                <a:lnTo>
                  <a:pt x="194310" y="29210"/>
                </a:lnTo>
                <a:lnTo>
                  <a:pt x="194310" y="5562"/>
                </a:lnTo>
                <a:lnTo>
                  <a:pt x="182156" y="1181"/>
                </a:lnTo>
                <a:lnTo>
                  <a:pt x="167640" y="0"/>
                </a:lnTo>
                <a:lnTo>
                  <a:pt x="153670" y="0"/>
                </a:lnTo>
                <a:lnTo>
                  <a:pt x="153670" y="102870"/>
                </a:lnTo>
                <a:lnTo>
                  <a:pt x="165100" y="102870"/>
                </a:lnTo>
                <a:lnTo>
                  <a:pt x="165100" y="57150"/>
                </a:lnTo>
                <a:lnTo>
                  <a:pt x="167640" y="57150"/>
                </a:lnTo>
                <a:lnTo>
                  <a:pt x="198120" y="102870"/>
                </a:lnTo>
                <a:lnTo>
                  <a:pt x="213360" y="102870"/>
                </a:lnTo>
                <a:close/>
              </a:path>
            </a:pathLst>
          </a:custGeom>
          <a:solidFill>
            <a:srgbClr val="1967BA"/>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6019800" y="9876789"/>
            <a:ext cx="106679" cy="105409"/>
          </a:xfrm>
          <a:prstGeom prst="rect">
            <a:avLst/>
          </a:prstGeom>
        </p:spPr>
      </p:pic>
      <p:pic>
        <p:nvPicPr>
          <p:cNvPr id="26" name="bg object 26"/>
          <p:cNvPicPr/>
          <p:nvPr/>
        </p:nvPicPr>
        <p:blipFill>
          <a:blip r:embed="rId8" cstate="print"/>
          <a:stretch>
            <a:fillRect/>
          </a:stretch>
        </p:blipFill>
        <p:spPr>
          <a:xfrm>
            <a:off x="6226809" y="9878060"/>
            <a:ext cx="76200" cy="102870"/>
          </a:xfrm>
          <a:prstGeom prst="rect">
            <a:avLst/>
          </a:prstGeom>
        </p:spPr>
      </p:pic>
      <p:pic>
        <p:nvPicPr>
          <p:cNvPr id="27" name="bg object 27"/>
          <p:cNvPicPr/>
          <p:nvPr/>
        </p:nvPicPr>
        <p:blipFill>
          <a:blip r:embed="rId9" cstate="print"/>
          <a:stretch>
            <a:fillRect/>
          </a:stretch>
        </p:blipFill>
        <p:spPr>
          <a:xfrm>
            <a:off x="6404609" y="9878060"/>
            <a:ext cx="72389" cy="104140"/>
          </a:xfrm>
          <a:prstGeom prst="rect">
            <a:avLst/>
          </a:prstGeom>
        </p:spPr>
      </p:pic>
      <p:pic>
        <p:nvPicPr>
          <p:cNvPr id="28" name="bg object 28"/>
          <p:cNvPicPr/>
          <p:nvPr/>
        </p:nvPicPr>
        <p:blipFill>
          <a:blip r:embed="rId10" cstate="print"/>
          <a:stretch>
            <a:fillRect/>
          </a:stretch>
        </p:blipFill>
        <p:spPr>
          <a:xfrm>
            <a:off x="6577330" y="9876789"/>
            <a:ext cx="83820" cy="105409"/>
          </a:xfrm>
          <a:prstGeom prst="rect">
            <a:avLst/>
          </a:prstGeom>
        </p:spPr>
      </p:pic>
      <p:sp>
        <p:nvSpPr>
          <p:cNvPr id="29" name="bg object 29"/>
          <p:cNvSpPr/>
          <p:nvPr/>
        </p:nvSpPr>
        <p:spPr>
          <a:xfrm>
            <a:off x="6757670" y="9878060"/>
            <a:ext cx="60960" cy="102870"/>
          </a:xfrm>
          <a:custGeom>
            <a:avLst/>
            <a:gdLst/>
            <a:ahLst/>
            <a:cxnLst/>
            <a:rect l="l" t="t" r="r" b="b"/>
            <a:pathLst>
              <a:path w="60959" h="102870">
                <a:moveTo>
                  <a:pt x="60960" y="0"/>
                </a:moveTo>
                <a:lnTo>
                  <a:pt x="0" y="0"/>
                </a:lnTo>
                <a:lnTo>
                  <a:pt x="0" y="10160"/>
                </a:lnTo>
                <a:lnTo>
                  <a:pt x="24130" y="10160"/>
                </a:lnTo>
                <a:lnTo>
                  <a:pt x="24130" y="102870"/>
                </a:lnTo>
                <a:lnTo>
                  <a:pt x="35560" y="102870"/>
                </a:lnTo>
                <a:lnTo>
                  <a:pt x="35560" y="10160"/>
                </a:lnTo>
                <a:lnTo>
                  <a:pt x="60960" y="10160"/>
                </a:lnTo>
                <a:lnTo>
                  <a:pt x="60960" y="0"/>
                </a:lnTo>
                <a:close/>
              </a:path>
            </a:pathLst>
          </a:custGeom>
          <a:solidFill>
            <a:srgbClr val="1967BA"/>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6910069" y="9876789"/>
            <a:ext cx="64770" cy="105409"/>
          </a:xfrm>
          <a:prstGeom prst="rect">
            <a:avLst/>
          </a:prstGeom>
        </p:spPr>
      </p:pic>
      <p:sp>
        <p:nvSpPr>
          <p:cNvPr id="31" name="bg object 31"/>
          <p:cNvSpPr/>
          <p:nvPr/>
        </p:nvSpPr>
        <p:spPr>
          <a:xfrm>
            <a:off x="5101590" y="7164070"/>
            <a:ext cx="2094864" cy="400050"/>
          </a:xfrm>
          <a:custGeom>
            <a:avLst/>
            <a:gdLst/>
            <a:ahLst/>
            <a:cxnLst/>
            <a:rect l="l" t="t" r="r" b="b"/>
            <a:pathLst>
              <a:path w="2094865" h="400050">
                <a:moveTo>
                  <a:pt x="543560" y="391160"/>
                </a:moveTo>
                <a:lnTo>
                  <a:pt x="523290" y="322580"/>
                </a:lnTo>
                <a:lnTo>
                  <a:pt x="500405" y="245110"/>
                </a:lnTo>
                <a:lnTo>
                  <a:pt x="463626" y="120650"/>
                </a:lnTo>
                <a:lnTo>
                  <a:pt x="427990" y="0"/>
                </a:lnTo>
                <a:lnTo>
                  <a:pt x="359410" y="0"/>
                </a:lnTo>
                <a:lnTo>
                  <a:pt x="359410" y="245110"/>
                </a:lnTo>
                <a:lnTo>
                  <a:pt x="246380" y="245110"/>
                </a:lnTo>
                <a:lnTo>
                  <a:pt x="327660" y="120650"/>
                </a:lnTo>
                <a:lnTo>
                  <a:pt x="330200" y="120650"/>
                </a:lnTo>
                <a:lnTo>
                  <a:pt x="359410" y="245110"/>
                </a:lnTo>
                <a:lnTo>
                  <a:pt x="359410" y="0"/>
                </a:lnTo>
                <a:lnTo>
                  <a:pt x="280670" y="0"/>
                </a:lnTo>
                <a:lnTo>
                  <a:pt x="0" y="391160"/>
                </a:lnTo>
                <a:lnTo>
                  <a:pt x="143510" y="391160"/>
                </a:lnTo>
                <a:lnTo>
                  <a:pt x="193040" y="322580"/>
                </a:lnTo>
                <a:lnTo>
                  <a:pt x="379730" y="322580"/>
                </a:lnTo>
                <a:lnTo>
                  <a:pt x="400050" y="391160"/>
                </a:lnTo>
                <a:lnTo>
                  <a:pt x="543560" y="391160"/>
                </a:lnTo>
                <a:close/>
              </a:path>
              <a:path w="2094865" h="400050">
                <a:moveTo>
                  <a:pt x="956525" y="181483"/>
                </a:moveTo>
                <a:lnTo>
                  <a:pt x="940269" y="146532"/>
                </a:lnTo>
                <a:lnTo>
                  <a:pt x="903782" y="123736"/>
                </a:lnTo>
                <a:lnTo>
                  <a:pt x="844550" y="115570"/>
                </a:lnTo>
                <a:lnTo>
                  <a:pt x="809599" y="117856"/>
                </a:lnTo>
                <a:lnTo>
                  <a:pt x="778344" y="125260"/>
                </a:lnTo>
                <a:lnTo>
                  <a:pt x="749706" y="138620"/>
                </a:lnTo>
                <a:lnTo>
                  <a:pt x="722630" y="158750"/>
                </a:lnTo>
                <a:lnTo>
                  <a:pt x="721360" y="158750"/>
                </a:lnTo>
                <a:lnTo>
                  <a:pt x="727710" y="124460"/>
                </a:lnTo>
                <a:lnTo>
                  <a:pt x="601980" y="124460"/>
                </a:lnTo>
                <a:lnTo>
                  <a:pt x="548640" y="391160"/>
                </a:lnTo>
                <a:lnTo>
                  <a:pt x="674370" y="391160"/>
                </a:lnTo>
                <a:lnTo>
                  <a:pt x="702310" y="252730"/>
                </a:lnTo>
                <a:lnTo>
                  <a:pt x="709942" y="229082"/>
                </a:lnTo>
                <a:lnTo>
                  <a:pt x="724369" y="209232"/>
                </a:lnTo>
                <a:lnTo>
                  <a:pt x="747128" y="195580"/>
                </a:lnTo>
                <a:lnTo>
                  <a:pt x="779780" y="190500"/>
                </a:lnTo>
                <a:lnTo>
                  <a:pt x="813485" y="197853"/>
                </a:lnTo>
                <a:lnTo>
                  <a:pt x="826604" y="215912"/>
                </a:lnTo>
                <a:lnTo>
                  <a:pt x="827100" y="238721"/>
                </a:lnTo>
                <a:lnTo>
                  <a:pt x="822960" y="260362"/>
                </a:lnTo>
                <a:lnTo>
                  <a:pt x="796290" y="391160"/>
                </a:lnTo>
                <a:lnTo>
                  <a:pt x="922020" y="391160"/>
                </a:lnTo>
                <a:lnTo>
                  <a:pt x="955040" y="226060"/>
                </a:lnTo>
                <a:lnTo>
                  <a:pt x="956525" y="181483"/>
                </a:lnTo>
                <a:close/>
              </a:path>
              <a:path w="2094865" h="400050">
                <a:moveTo>
                  <a:pt x="1277620" y="130810"/>
                </a:moveTo>
                <a:lnTo>
                  <a:pt x="1259573" y="124142"/>
                </a:lnTo>
                <a:lnTo>
                  <a:pt x="1239989" y="119380"/>
                </a:lnTo>
                <a:lnTo>
                  <a:pt x="1219212" y="116522"/>
                </a:lnTo>
                <a:lnTo>
                  <a:pt x="1197610" y="115570"/>
                </a:lnTo>
                <a:lnTo>
                  <a:pt x="1143101" y="120396"/>
                </a:lnTo>
                <a:lnTo>
                  <a:pt x="1092669" y="134200"/>
                </a:lnTo>
                <a:lnTo>
                  <a:pt x="1048219" y="156057"/>
                </a:lnTo>
                <a:lnTo>
                  <a:pt x="1011707" y="185000"/>
                </a:lnTo>
                <a:lnTo>
                  <a:pt x="985088" y="220091"/>
                </a:lnTo>
                <a:lnTo>
                  <a:pt x="970280" y="260362"/>
                </a:lnTo>
                <a:lnTo>
                  <a:pt x="969352" y="298488"/>
                </a:lnTo>
                <a:lnTo>
                  <a:pt x="981989" y="332130"/>
                </a:lnTo>
                <a:lnTo>
                  <a:pt x="1006462" y="360210"/>
                </a:lnTo>
                <a:lnTo>
                  <a:pt x="1041107" y="381622"/>
                </a:lnTo>
                <a:lnTo>
                  <a:pt x="1084224" y="395262"/>
                </a:lnTo>
                <a:lnTo>
                  <a:pt x="1134110" y="400050"/>
                </a:lnTo>
                <a:lnTo>
                  <a:pt x="1157147" y="399097"/>
                </a:lnTo>
                <a:lnTo>
                  <a:pt x="1203223" y="391477"/>
                </a:lnTo>
                <a:lnTo>
                  <a:pt x="1242060" y="304800"/>
                </a:lnTo>
                <a:lnTo>
                  <a:pt x="1226718" y="312407"/>
                </a:lnTo>
                <a:lnTo>
                  <a:pt x="1209827" y="317982"/>
                </a:lnTo>
                <a:lnTo>
                  <a:pt x="1192225" y="321411"/>
                </a:lnTo>
                <a:lnTo>
                  <a:pt x="1174750" y="322580"/>
                </a:lnTo>
                <a:lnTo>
                  <a:pt x="1140536" y="317817"/>
                </a:lnTo>
                <a:lnTo>
                  <a:pt x="1115377" y="304482"/>
                </a:lnTo>
                <a:lnTo>
                  <a:pt x="1101166" y="284010"/>
                </a:lnTo>
                <a:lnTo>
                  <a:pt x="1099820" y="257810"/>
                </a:lnTo>
                <a:lnTo>
                  <a:pt x="1111745" y="232156"/>
                </a:lnTo>
                <a:lnTo>
                  <a:pt x="1134262" y="211620"/>
                </a:lnTo>
                <a:lnTo>
                  <a:pt x="1164640" y="197993"/>
                </a:lnTo>
                <a:lnTo>
                  <a:pt x="1200150" y="193040"/>
                </a:lnTo>
                <a:lnTo>
                  <a:pt x="1217523" y="194398"/>
                </a:lnTo>
                <a:lnTo>
                  <a:pt x="1233487" y="198120"/>
                </a:lnTo>
                <a:lnTo>
                  <a:pt x="1248003" y="203758"/>
                </a:lnTo>
                <a:lnTo>
                  <a:pt x="1261110" y="210820"/>
                </a:lnTo>
                <a:lnTo>
                  <a:pt x="1277620" y="130810"/>
                </a:lnTo>
                <a:close/>
              </a:path>
              <a:path w="2094865" h="400050">
                <a:moveTo>
                  <a:pt x="1693278" y="215976"/>
                </a:moveTo>
                <a:lnTo>
                  <a:pt x="1678139" y="180860"/>
                </a:lnTo>
                <a:lnTo>
                  <a:pt x="1649730" y="152882"/>
                </a:lnTo>
                <a:lnTo>
                  <a:pt x="1610309" y="132410"/>
                </a:lnTo>
                <a:lnTo>
                  <a:pt x="1562138" y="119849"/>
                </a:lnTo>
                <a:lnTo>
                  <a:pt x="1559560" y="119659"/>
                </a:lnTo>
                <a:lnTo>
                  <a:pt x="1559560" y="257810"/>
                </a:lnTo>
                <a:lnTo>
                  <a:pt x="1549527" y="281609"/>
                </a:lnTo>
                <a:lnTo>
                  <a:pt x="1529867" y="300520"/>
                </a:lnTo>
                <a:lnTo>
                  <a:pt x="1501863" y="313004"/>
                </a:lnTo>
                <a:lnTo>
                  <a:pt x="1466850" y="317500"/>
                </a:lnTo>
                <a:lnTo>
                  <a:pt x="1433804" y="313004"/>
                </a:lnTo>
                <a:lnTo>
                  <a:pt x="1411122" y="300520"/>
                </a:lnTo>
                <a:lnTo>
                  <a:pt x="1399159" y="281609"/>
                </a:lnTo>
                <a:lnTo>
                  <a:pt x="1398270" y="257810"/>
                </a:lnTo>
                <a:lnTo>
                  <a:pt x="1408823" y="234556"/>
                </a:lnTo>
                <a:lnTo>
                  <a:pt x="1428419" y="215582"/>
                </a:lnTo>
                <a:lnTo>
                  <a:pt x="1456131" y="202806"/>
                </a:lnTo>
                <a:lnTo>
                  <a:pt x="1490980" y="198120"/>
                </a:lnTo>
                <a:lnTo>
                  <a:pt x="1524723" y="202806"/>
                </a:lnTo>
                <a:lnTo>
                  <a:pt x="1547647" y="215582"/>
                </a:lnTo>
                <a:lnTo>
                  <a:pt x="1559369" y="234556"/>
                </a:lnTo>
                <a:lnTo>
                  <a:pt x="1559560" y="257810"/>
                </a:lnTo>
                <a:lnTo>
                  <a:pt x="1559560" y="119659"/>
                </a:lnTo>
                <a:lnTo>
                  <a:pt x="1507490" y="115570"/>
                </a:lnTo>
                <a:lnTo>
                  <a:pt x="1451686" y="119849"/>
                </a:lnTo>
                <a:lnTo>
                  <a:pt x="1398917" y="132410"/>
                </a:lnTo>
                <a:lnTo>
                  <a:pt x="1351597" y="152882"/>
                </a:lnTo>
                <a:lnTo>
                  <a:pt x="1312087" y="180860"/>
                </a:lnTo>
                <a:lnTo>
                  <a:pt x="1282827" y="215976"/>
                </a:lnTo>
                <a:lnTo>
                  <a:pt x="1266190" y="257810"/>
                </a:lnTo>
                <a:lnTo>
                  <a:pt x="1265364" y="299656"/>
                </a:lnTo>
                <a:lnTo>
                  <a:pt x="1265364" y="300101"/>
                </a:lnTo>
                <a:lnTo>
                  <a:pt x="1280337" y="335330"/>
                </a:lnTo>
                <a:lnTo>
                  <a:pt x="1308722" y="363232"/>
                </a:lnTo>
                <a:lnTo>
                  <a:pt x="1348117" y="383501"/>
                </a:lnTo>
                <a:lnTo>
                  <a:pt x="1396123" y="395871"/>
                </a:lnTo>
                <a:lnTo>
                  <a:pt x="1450340" y="400050"/>
                </a:lnTo>
                <a:lnTo>
                  <a:pt x="1505508" y="395871"/>
                </a:lnTo>
                <a:lnTo>
                  <a:pt x="1506296" y="395871"/>
                </a:lnTo>
                <a:lnTo>
                  <a:pt x="1559788" y="383222"/>
                </a:lnTo>
                <a:lnTo>
                  <a:pt x="1607337" y="362750"/>
                </a:lnTo>
                <a:lnTo>
                  <a:pt x="1646948" y="334772"/>
                </a:lnTo>
                <a:lnTo>
                  <a:pt x="1661363" y="317500"/>
                </a:lnTo>
                <a:lnTo>
                  <a:pt x="1676260" y="299656"/>
                </a:lnTo>
                <a:lnTo>
                  <a:pt x="1692910" y="257810"/>
                </a:lnTo>
                <a:lnTo>
                  <a:pt x="1693278" y="215976"/>
                </a:lnTo>
                <a:close/>
              </a:path>
              <a:path w="2094865" h="400050">
                <a:moveTo>
                  <a:pt x="2094445" y="181483"/>
                </a:moveTo>
                <a:lnTo>
                  <a:pt x="2078189" y="146532"/>
                </a:lnTo>
                <a:lnTo>
                  <a:pt x="2041702" y="123736"/>
                </a:lnTo>
                <a:lnTo>
                  <a:pt x="1982470" y="115570"/>
                </a:lnTo>
                <a:lnTo>
                  <a:pt x="1947519" y="117856"/>
                </a:lnTo>
                <a:lnTo>
                  <a:pt x="1916264" y="125260"/>
                </a:lnTo>
                <a:lnTo>
                  <a:pt x="1887626" y="138620"/>
                </a:lnTo>
                <a:lnTo>
                  <a:pt x="1860550" y="158750"/>
                </a:lnTo>
                <a:lnTo>
                  <a:pt x="1859280" y="158750"/>
                </a:lnTo>
                <a:lnTo>
                  <a:pt x="1865630" y="124460"/>
                </a:lnTo>
                <a:lnTo>
                  <a:pt x="1739900" y="124460"/>
                </a:lnTo>
                <a:lnTo>
                  <a:pt x="1685290" y="391160"/>
                </a:lnTo>
                <a:lnTo>
                  <a:pt x="1812290" y="391160"/>
                </a:lnTo>
                <a:lnTo>
                  <a:pt x="1840230" y="252730"/>
                </a:lnTo>
                <a:lnTo>
                  <a:pt x="1847862" y="229082"/>
                </a:lnTo>
                <a:lnTo>
                  <a:pt x="1862289" y="209232"/>
                </a:lnTo>
                <a:lnTo>
                  <a:pt x="1885048" y="195580"/>
                </a:lnTo>
                <a:lnTo>
                  <a:pt x="1917700" y="190500"/>
                </a:lnTo>
                <a:lnTo>
                  <a:pt x="1951215" y="197853"/>
                </a:lnTo>
                <a:lnTo>
                  <a:pt x="1963889" y="215912"/>
                </a:lnTo>
                <a:lnTo>
                  <a:pt x="1963953" y="238721"/>
                </a:lnTo>
                <a:lnTo>
                  <a:pt x="1932940" y="391160"/>
                </a:lnTo>
                <a:lnTo>
                  <a:pt x="2058670" y="391160"/>
                </a:lnTo>
                <a:lnTo>
                  <a:pt x="2092960" y="226060"/>
                </a:lnTo>
                <a:lnTo>
                  <a:pt x="2094445" y="181483"/>
                </a:lnTo>
                <a:close/>
              </a:path>
            </a:pathLst>
          </a:custGeom>
          <a:solidFill>
            <a:srgbClr val="1967BA"/>
          </a:solidFill>
        </p:spPr>
        <p:txBody>
          <a:bodyPr wrap="square" lIns="0" tIns="0" rIns="0" bIns="0" rtlCol="0"/>
          <a:lstStyle/>
          <a:p>
            <a:endParaRPr/>
          </a:p>
        </p:txBody>
      </p:sp>
      <p:sp>
        <p:nvSpPr>
          <p:cNvPr id="32" name="bg object 32"/>
          <p:cNvSpPr/>
          <p:nvPr/>
        </p:nvSpPr>
        <p:spPr>
          <a:xfrm>
            <a:off x="5104129" y="7595870"/>
            <a:ext cx="2057400" cy="0"/>
          </a:xfrm>
          <a:custGeom>
            <a:avLst/>
            <a:gdLst/>
            <a:ahLst/>
            <a:cxnLst/>
            <a:rect l="l" t="t" r="r" b="b"/>
            <a:pathLst>
              <a:path w="2057400">
                <a:moveTo>
                  <a:pt x="0" y="0"/>
                </a:moveTo>
                <a:lnTo>
                  <a:pt x="2057400" y="0"/>
                </a:lnTo>
              </a:path>
            </a:pathLst>
          </a:custGeom>
          <a:ln w="21205">
            <a:solidFill>
              <a:srgbClr val="1967BA"/>
            </a:solidFill>
          </a:ln>
        </p:spPr>
        <p:txBody>
          <a:bodyPr wrap="square" lIns="0" tIns="0" rIns="0" bIns="0" rtlCol="0"/>
          <a:lstStyle/>
          <a:p>
            <a:endParaRPr/>
          </a:p>
        </p:txBody>
      </p:sp>
      <p:pic>
        <p:nvPicPr>
          <p:cNvPr id="33" name="bg object 33"/>
          <p:cNvPicPr/>
          <p:nvPr/>
        </p:nvPicPr>
        <p:blipFill>
          <a:blip r:embed="rId12" cstate="print"/>
          <a:stretch>
            <a:fillRect/>
          </a:stretch>
        </p:blipFill>
        <p:spPr>
          <a:xfrm>
            <a:off x="7180580" y="7216139"/>
            <a:ext cx="91440" cy="68580"/>
          </a:xfrm>
          <a:prstGeom prst="rect">
            <a:avLst/>
          </a:prstGeom>
        </p:spPr>
      </p:pic>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71830" y="977900"/>
            <a:ext cx="6212839" cy="807719"/>
          </a:xfrm>
          <a:prstGeom prst="rect">
            <a:avLst/>
          </a:prstGeom>
        </p:spPr>
        <p:txBody>
          <a:bodyPr wrap="square" lIns="0" tIns="0" rIns="0" bIns="0">
            <a:spAutoFit/>
          </a:bodyPr>
          <a:lstStyle>
            <a:lvl1pPr>
              <a:defRPr sz="2800" b="0" i="0">
                <a:solidFill>
                  <a:schemeClr val="bg1"/>
                </a:solidFill>
                <a:latin typeface="Arial"/>
                <a:cs typeface="Arial"/>
              </a:defRPr>
            </a:lvl1pPr>
          </a:lstStyle>
          <a:p>
            <a:endParaRPr/>
          </a:p>
        </p:txBody>
      </p:sp>
      <p:sp>
        <p:nvSpPr>
          <p:cNvPr id="3" name="Holder 3"/>
          <p:cNvSpPr>
            <a:spLocks noGrp="1"/>
          </p:cNvSpPr>
          <p:nvPr>
            <p:ph type="body" idx="1"/>
          </p:nvPr>
        </p:nvSpPr>
        <p:spPr>
          <a:xfrm>
            <a:off x="377825" y="2459482"/>
            <a:ext cx="6800850"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6" name="Holder 6"/>
          <p:cNvSpPr>
            <a:spLocks noGrp="1"/>
          </p:cNvSpPr>
          <p:nvPr>
            <p:ph type="sldNum" sz="quarter" idx="7"/>
          </p:nvPr>
        </p:nvSpPr>
        <p:spPr>
          <a:xfrm>
            <a:off x="5440680" y="9944862"/>
            <a:ext cx="173799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png"/><Relationship Id="rId10" Type="http://schemas.openxmlformats.org/officeDocument/2006/relationships/image" Target="../media/image23.jpg"/><Relationship Id="rId4" Type="http://schemas.openxmlformats.org/officeDocument/2006/relationships/image" Target="../media/image18.jp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6.jp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1830" y="977900"/>
            <a:ext cx="6212839" cy="802784"/>
          </a:xfrm>
          <a:prstGeom prst="rect">
            <a:avLst/>
          </a:prstGeom>
        </p:spPr>
        <p:txBody>
          <a:bodyPr vert="horz" wrap="square" lIns="0" tIns="83820" rIns="0" bIns="0" rtlCol="0">
            <a:spAutoFit/>
          </a:bodyPr>
          <a:lstStyle/>
          <a:p>
            <a:pPr marL="12700" marR="5080">
              <a:lnSpc>
                <a:spcPts val="2800"/>
              </a:lnSpc>
              <a:spcBef>
                <a:spcPts val="660"/>
              </a:spcBef>
            </a:pPr>
            <a:r>
              <a:rPr lang="en-US" dirty="0"/>
              <a:t>Reinforcing Bar Couplers for Cryogenic Applications</a:t>
            </a:r>
            <a:endParaRPr spc="-10" dirty="0"/>
          </a:p>
        </p:txBody>
      </p:sp>
      <p:pic>
        <p:nvPicPr>
          <p:cNvPr id="3" name="object 3"/>
          <p:cNvPicPr/>
          <p:nvPr/>
        </p:nvPicPr>
        <p:blipFill>
          <a:blip r:embed="rId2" cstate="print"/>
          <a:stretch>
            <a:fillRect/>
          </a:stretch>
        </p:blipFill>
        <p:spPr>
          <a:xfrm>
            <a:off x="5579109" y="8243569"/>
            <a:ext cx="1333499" cy="1334769"/>
          </a:xfrm>
          <a:prstGeom prst="rect">
            <a:avLst/>
          </a:prstGeom>
        </p:spPr>
      </p:pic>
      <p:sp>
        <p:nvSpPr>
          <p:cNvPr id="4" name="object 4"/>
          <p:cNvSpPr txBox="1"/>
          <p:nvPr/>
        </p:nvSpPr>
        <p:spPr>
          <a:xfrm>
            <a:off x="671830" y="1894840"/>
            <a:ext cx="5609590" cy="551433"/>
          </a:xfrm>
          <a:prstGeom prst="rect">
            <a:avLst/>
          </a:prstGeom>
        </p:spPr>
        <p:txBody>
          <a:bodyPr vert="horz" wrap="square" lIns="0" tIns="38100" rIns="0" bIns="0" rtlCol="0">
            <a:spAutoFit/>
          </a:bodyPr>
          <a:lstStyle/>
          <a:p>
            <a:pPr marL="12700" marR="5080">
              <a:lnSpc>
                <a:spcPts val="2000"/>
              </a:lnSpc>
              <a:spcBef>
                <a:spcPts val="300"/>
              </a:spcBef>
            </a:pPr>
            <a:r>
              <a:rPr sz="1800" dirty="0">
                <a:solidFill>
                  <a:srgbClr val="FFFFFF"/>
                </a:solidFill>
                <a:latin typeface="Arial"/>
                <a:cs typeface="Arial"/>
              </a:rPr>
              <a:t>T</a:t>
            </a:r>
            <a:r>
              <a:rPr lang="en-US" sz="1800" dirty="0">
                <a:solidFill>
                  <a:srgbClr val="FFFFFF"/>
                </a:solidFill>
                <a:latin typeface="Arial"/>
                <a:cs typeface="Arial"/>
              </a:rPr>
              <a:t>ested to -168°C/-270°F according to EN 14620-3 with cryogenic quality rods</a:t>
            </a:r>
            <a:endParaRPr sz="1800" dirty="0">
              <a:latin typeface="Arial"/>
              <a:cs typeface="Arial"/>
            </a:endParaRPr>
          </a:p>
        </p:txBody>
      </p:sp>
      <p:sp>
        <p:nvSpPr>
          <p:cNvPr id="5" name="object 5"/>
          <p:cNvSpPr txBox="1"/>
          <p:nvPr/>
        </p:nvSpPr>
        <p:spPr>
          <a:xfrm rot="21120000">
            <a:off x="5802535" y="8674549"/>
            <a:ext cx="922312" cy="165100"/>
          </a:xfrm>
          <a:prstGeom prst="rect">
            <a:avLst/>
          </a:prstGeom>
        </p:spPr>
        <p:txBody>
          <a:bodyPr vert="horz" wrap="square" lIns="0" tIns="0" rIns="0" bIns="0" rtlCol="0">
            <a:spAutoFit/>
          </a:bodyPr>
          <a:lstStyle/>
          <a:p>
            <a:pPr>
              <a:lnSpc>
                <a:spcPts val="1300"/>
              </a:lnSpc>
            </a:pPr>
            <a:r>
              <a:rPr sz="1300" spc="-10" dirty="0">
                <a:solidFill>
                  <a:srgbClr val="204599"/>
                </a:solidFill>
                <a:latin typeface="Arial Black"/>
                <a:cs typeface="Arial Black"/>
              </a:rPr>
              <a:t>Ideal</a:t>
            </a:r>
            <a:r>
              <a:rPr sz="1300" spc="-65" dirty="0">
                <a:solidFill>
                  <a:srgbClr val="204599"/>
                </a:solidFill>
                <a:latin typeface="Arial Black"/>
                <a:cs typeface="Arial Black"/>
              </a:rPr>
              <a:t> </a:t>
            </a:r>
            <a:r>
              <a:rPr sz="1950" spc="-30" baseline="2136" dirty="0">
                <a:solidFill>
                  <a:srgbClr val="204599"/>
                </a:solidFill>
                <a:latin typeface="Arial Black"/>
                <a:cs typeface="Arial Black"/>
              </a:rPr>
              <a:t>para</a:t>
            </a:r>
            <a:endParaRPr sz="1950" baseline="2136">
              <a:latin typeface="Arial Black"/>
              <a:cs typeface="Arial Black"/>
            </a:endParaRPr>
          </a:p>
        </p:txBody>
      </p:sp>
      <p:sp>
        <p:nvSpPr>
          <p:cNvPr id="6" name="object 6"/>
          <p:cNvSpPr txBox="1"/>
          <p:nvPr/>
        </p:nvSpPr>
        <p:spPr>
          <a:xfrm rot="21120000">
            <a:off x="5731847" y="8900876"/>
            <a:ext cx="1130787" cy="228600"/>
          </a:xfrm>
          <a:prstGeom prst="rect">
            <a:avLst/>
          </a:prstGeom>
        </p:spPr>
        <p:txBody>
          <a:bodyPr vert="horz" wrap="square" lIns="0" tIns="0" rIns="0" bIns="0" rtlCol="0">
            <a:spAutoFit/>
          </a:bodyPr>
          <a:lstStyle/>
          <a:p>
            <a:pPr>
              <a:lnSpc>
                <a:spcPts val="1800"/>
              </a:lnSpc>
            </a:pPr>
            <a:r>
              <a:rPr sz="1800" spc="-10" dirty="0">
                <a:solidFill>
                  <a:srgbClr val="204599"/>
                </a:solidFill>
                <a:latin typeface="Arial Black"/>
                <a:cs typeface="Arial Black"/>
              </a:rPr>
              <a:t>LNG</a:t>
            </a:r>
            <a:r>
              <a:rPr sz="2700" spc="-15" baseline="1543" dirty="0">
                <a:solidFill>
                  <a:srgbClr val="204599"/>
                </a:solidFill>
                <a:latin typeface="Arial Black"/>
                <a:cs typeface="Arial Black"/>
              </a:rPr>
              <a:t>/LPG</a:t>
            </a:r>
            <a:endParaRPr sz="2700" baseline="1543">
              <a:latin typeface="Arial Black"/>
              <a:cs typeface="Arial Black"/>
            </a:endParaRPr>
          </a:p>
        </p:txBody>
      </p:sp>
      <p:sp>
        <p:nvSpPr>
          <p:cNvPr id="7" name="object 7"/>
          <p:cNvSpPr txBox="1"/>
          <p:nvPr/>
        </p:nvSpPr>
        <p:spPr>
          <a:xfrm rot="21120000">
            <a:off x="5966736" y="9161315"/>
            <a:ext cx="743107" cy="165100"/>
          </a:xfrm>
          <a:prstGeom prst="rect">
            <a:avLst/>
          </a:prstGeom>
        </p:spPr>
        <p:txBody>
          <a:bodyPr vert="horz" wrap="square" lIns="0" tIns="0" rIns="0" bIns="0" rtlCol="0">
            <a:spAutoFit/>
          </a:bodyPr>
          <a:lstStyle/>
          <a:p>
            <a:pPr>
              <a:lnSpc>
                <a:spcPts val="1300"/>
              </a:lnSpc>
            </a:pPr>
            <a:r>
              <a:rPr sz="1300" spc="-10" dirty="0">
                <a:solidFill>
                  <a:srgbClr val="204599"/>
                </a:solidFill>
                <a:latin typeface="Arial Black"/>
                <a:cs typeface="Arial Black"/>
              </a:rPr>
              <a:t>tanqu</a:t>
            </a:r>
            <a:r>
              <a:rPr sz="1950" spc="-15" baseline="2136" dirty="0">
                <a:solidFill>
                  <a:srgbClr val="204599"/>
                </a:solidFill>
                <a:latin typeface="Arial Black"/>
                <a:cs typeface="Arial Black"/>
              </a:rPr>
              <a:t>es</a:t>
            </a:r>
            <a:endParaRPr sz="1950" baseline="2136">
              <a:latin typeface="Arial Black"/>
              <a:cs typeface="Arial Black"/>
            </a:endParaRPr>
          </a:p>
        </p:txBody>
      </p:sp>
      <p:pic>
        <p:nvPicPr>
          <p:cNvPr id="8" name="object 8"/>
          <p:cNvPicPr/>
          <p:nvPr/>
        </p:nvPicPr>
        <p:blipFill>
          <a:blip r:embed="rId3" cstate="print"/>
          <a:stretch>
            <a:fillRect/>
          </a:stretch>
        </p:blipFill>
        <p:spPr>
          <a:xfrm>
            <a:off x="0" y="9574530"/>
            <a:ext cx="7556500" cy="845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7325359"/>
            <a:ext cx="7556500" cy="3366769"/>
          </a:xfrm>
          <a:prstGeom prst="rect">
            <a:avLst/>
          </a:prstGeom>
        </p:spPr>
      </p:pic>
      <p:sp>
        <p:nvSpPr>
          <p:cNvPr id="3" name="object 3"/>
          <p:cNvSpPr/>
          <p:nvPr/>
        </p:nvSpPr>
        <p:spPr>
          <a:xfrm>
            <a:off x="402590" y="2432050"/>
            <a:ext cx="2764790" cy="3148330"/>
          </a:xfrm>
          <a:custGeom>
            <a:avLst/>
            <a:gdLst/>
            <a:ahLst/>
            <a:cxnLst/>
            <a:rect l="l" t="t" r="r" b="b"/>
            <a:pathLst>
              <a:path w="2764790" h="3148329">
                <a:moveTo>
                  <a:pt x="0" y="0"/>
                </a:moveTo>
                <a:lnTo>
                  <a:pt x="0" y="3133090"/>
                </a:lnTo>
                <a:lnTo>
                  <a:pt x="2764790" y="3148329"/>
                </a:lnTo>
                <a:lnTo>
                  <a:pt x="2764790" y="16509"/>
                </a:lnTo>
                <a:lnTo>
                  <a:pt x="0" y="0"/>
                </a:lnTo>
                <a:close/>
              </a:path>
            </a:pathLst>
          </a:custGeom>
          <a:solidFill>
            <a:srgbClr val="D2D7DA"/>
          </a:solidFill>
        </p:spPr>
        <p:txBody>
          <a:bodyPr wrap="square" lIns="0" tIns="0" rIns="0" bIns="0" rtlCol="0"/>
          <a:lstStyle/>
          <a:p>
            <a:endParaRPr/>
          </a:p>
        </p:txBody>
      </p:sp>
      <p:sp>
        <p:nvSpPr>
          <p:cNvPr id="4" name="object 4"/>
          <p:cNvSpPr txBox="1"/>
          <p:nvPr/>
        </p:nvSpPr>
        <p:spPr>
          <a:xfrm>
            <a:off x="563880" y="926465"/>
            <a:ext cx="6743065" cy="1019125"/>
          </a:xfrm>
          <a:prstGeom prst="rect">
            <a:avLst/>
          </a:prstGeom>
        </p:spPr>
        <p:txBody>
          <a:bodyPr vert="horz" wrap="square" lIns="0" tIns="102235" rIns="0" bIns="0" rtlCol="0">
            <a:spAutoFit/>
          </a:bodyPr>
          <a:lstStyle/>
          <a:p>
            <a:pPr marL="12700">
              <a:lnSpc>
                <a:spcPct val="100000"/>
              </a:lnSpc>
              <a:spcBef>
                <a:spcPts val="805"/>
              </a:spcBef>
            </a:pPr>
            <a:r>
              <a:rPr lang="pt-PT" sz="1800" spc="-130" dirty="0" err="1">
                <a:latin typeface="Arial Black"/>
                <a:cs typeface="Arial Black"/>
              </a:rPr>
              <a:t>Cryogenic</a:t>
            </a:r>
            <a:r>
              <a:rPr lang="pt-PT" sz="1800" spc="-130" dirty="0">
                <a:latin typeface="Arial Black"/>
                <a:cs typeface="Arial Black"/>
              </a:rPr>
              <a:t> Rebar </a:t>
            </a:r>
            <a:r>
              <a:rPr lang="pt-PT" sz="1800" spc="-130" dirty="0" err="1">
                <a:latin typeface="Arial Black"/>
                <a:cs typeface="Arial Black"/>
              </a:rPr>
              <a:t>Couplers</a:t>
            </a:r>
            <a:endParaRPr sz="1800" dirty="0">
              <a:latin typeface="Arial Black"/>
              <a:cs typeface="Arial Black"/>
            </a:endParaRPr>
          </a:p>
          <a:p>
            <a:pPr marL="12700" marR="5080">
              <a:lnSpc>
                <a:spcPct val="111100"/>
              </a:lnSpc>
              <a:spcBef>
                <a:spcPts val="310"/>
              </a:spcBef>
            </a:pPr>
            <a:r>
              <a:rPr lang="en-US" sz="1200" dirty="0">
                <a:solidFill>
                  <a:srgbClr val="221E1F"/>
                </a:solidFill>
                <a:latin typeface="Gill Sans MT"/>
                <a:cs typeface="Gill Sans MT"/>
              </a:rPr>
              <a:t>The Ancon CTT tapered thread coupler range is designed for use with cryogenic-grade reinforcement in construction projects such as Liquefied Natural Gas (LNG) and Liquefied Petroleum Gas (LPG) tanks, according to EN 14620-3.</a:t>
            </a:r>
            <a:endParaRPr sz="1200" dirty="0">
              <a:latin typeface="Gill Sans MT"/>
              <a:cs typeface="Gill Sans MT"/>
            </a:endParaRPr>
          </a:p>
        </p:txBody>
      </p:sp>
      <p:sp>
        <p:nvSpPr>
          <p:cNvPr id="5" name="object 5"/>
          <p:cNvSpPr txBox="1"/>
          <p:nvPr/>
        </p:nvSpPr>
        <p:spPr>
          <a:xfrm>
            <a:off x="563880" y="2571750"/>
            <a:ext cx="1662430" cy="197490"/>
          </a:xfrm>
          <a:prstGeom prst="rect">
            <a:avLst/>
          </a:prstGeom>
        </p:spPr>
        <p:txBody>
          <a:bodyPr vert="horz" wrap="square" lIns="0" tIns="12700" rIns="0" bIns="0" rtlCol="0">
            <a:spAutoFit/>
          </a:bodyPr>
          <a:lstStyle/>
          <a:p>
            <a:pPr marL="12700">
              <a:lnSpc>
                <a:spcPct val="100000"/>
              </a:lnSpc>
              <a:spcBef>
                <a:spcPts val="100"/>
              </a:spcBef>
            </a:pPr>
            <a:r>
              <a:rPr lang="pt-PT" sz="1200" dirty="0" err="1">
                <a:latin typeface="Arial Black"/>
                <a:cs typeface="Arial Black"/>
              </a:rPr>
              <a:t>System</a:t>
            </a:r>
            <a:r>
              <a:rPr lang="pt-PT" sz="1200" dirty="0">
                <a:latin typeface="Arial Black"/>
                <a:cs typeface="Arial Black"/>
              </a:rPr>
              <a:t> </a:t>
            </a:r>
            <a:r>
              <a:rPr lang="pt-PT" sz="1200" dirty="0" err="1">
                <a:latin typeface="Arial Black"/>
                <a:cs typeface="Arial Black"/>
              </a:rPr>
              <a:t>Benefits</a:t>
            </a:r>
            <a:endParaRPr sz="1200" dirty="0">
              <a:latin typeface="Arial Black"/>
              <a:cs typeface="Arial Black"/>
            </a:endParaRPr>
          </a:p>
        </p:txBody>
      </p:sp>
      <p:sp>
        <p:nvSpPr>
          <p:cNvPr id="6" name="object 6"/>
          <p:cNvSpPr txBox="1"/>
          <p:nvPr/>
        </p:nvSpPr>
        <p:spPr>
          <a:xfrm>
            <a:off x="563880" y="2786380"/>
            <a:ext cx="111760" cy="238760"/>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41B13B"/>
                </a:solidFill>
                <a:latin typeface="Segoe UI"/>
                <a:cs typeface="Segoe UI"/>
              </a:rPr>
              <a:t>3</a:t>
            </a:r>
            <a:endParaRPr sz="1400">
              <a:latin typeface="Segoe UI"/>
              <a:cs typeface="Segoe UI"/>
            </a:endParaRPr>
          </a:p>
        </p:txBody>
      </p:sp>
      <p:sp>
        <p:nvSpPr>
          <p:cNvPr id="7" name="object 7"/>
          <p:cNvSpPr txBox="1"/>
          <p:nvPr/>
        </p:nvSpPr>
        <p:spPr>
          <a:xfrm>
            <a:off x="563880" y="3239769"/>
            <a:ext cx="111760" cy="238760"/>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41B13B"/>
                </a:solidFill>
                <a:latin typeface="Segoe UI"/>
                <a:cs typeface="Segoe UI"/>
              </a:rPr>
              <a:t>3</a:t>
            </a:r>
            <a:endParaRPr sz="1400">
              <a:latin typeface="Segoe UI"/>
              <a:cs typeface="Segoe UI"/>
            </a:endParaRPr>
          </a:p>
        </p:txBody>
      </p:sp>
      <p:sp>
        <p:nvSpPr>
          <p:cNvPr id="8" name="object 8"/>
          <p:cNvSpPr txBox="1"/>
          <p:nvPr/>
        </p:nvSpPr>
        <p:spPr>
          <a:xfrm>
            <a:off x="563880" y="3882390"/>
            <a:ext cx="111760" cy="238760"/>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41B13B"/>
                </a:solidFill>
                <a:latin typeface="Segoe UI"/>
                <a:cs typeface="Segoe UI"/>
              </a:rPr>
              <a:t>3</a:t>
            </a:r>
            <a:endParaRPr sz="1400">
              <a:latin typeface="Segoe UI"/>
              <a:cs typeface="Segoe UI"/>
            </a:endParaRPr>
          </a:p>
        </p:txBody>
      </p:sp>
      <p:sp>
        <p:nvSpPr>
          <p:cNvPr id="9" name="object 9"/>
          <p:cNvSpPr txBox="1"/>
          <p:nvPr/>
        </p:nvSpPr>
        <p:spPr>
          <a:xfrm>
            <a:off x="722630" y="2774949"/>
            <a:ext cx="2324735" cy="1497974"/>
          </a:xfrm>
          <a:prstGeom prst="rect">
            <a:avLst/>
          </a:prstGeom>
        </p:spPr>
        <p:txBody>
          <a:bodyPr vert="horz" wrap="square" lIns="0" tIns="12700" rIns="0" bIns="0" rtlCol="0">
            <a:spAutoFit/>
          </a:bodyPr>
          <a:lstStyle/>
          <a:p>
            <a:pPr marL="12700" marR="104775" indent="40640" algn="just">
              <a:lnSpc>
                <a:spcPct val="113599"/>
              </a:lnSpc>
              <a:spcBef>
                <a:spcPts val="100"/>
              </a:spcBef>
            </a:pPr>
            <a:r>
              <a:rPr lang="en-US" sz="1100" spc="50" dirty="0">
                <a:solidFill>
                  <a:srgbClr val="221E1F"/>
                </a:solidFill>
                <a:latin typeface="Gill Sans MT"/>
                <a:cs typeface="Gill Sans MT"/>
              </a:rPr>
              <a:t>Suitable for use on structures according to EN 14620-3</a:t>
            </a:r>
            <a:endParaRPr sz="1100" dirty="0">
              <a:latin typeface="Gill Sans MT"/>
              <a:cs typeface="Gill Sans MT"/>
            </a:endParaRPr>
          </a:p>
          <a:p>
            <a:pPr marL="12700" marR="98425" indent="40640" algn="just">
              <a:lnSpc>
                <a:spcPct val="113300"/>
              </a:lnSpc>
              <a:spcBef>
                <a:spcPts val="575"/>
              </a:spcBef>
            </a:pPr>
            <a:r>
              <a:rPr sz="1100" dirty="0">
                <a:solidFill>
                  <a:srgbClr val="221E1F"/>
                </a:solidFill>
                <a:latin typeface="Gill Sans MT"/>
                <a:cs typeface="Gill Sans MT"/>
              </a:rPr>
              <a:t>T</a:t>
            </a:r>
            <a:r>
              <a:rPr lang="en-US" sz="1100" dirty="0">
                <a:solidFill>
                  <a:srgbClr val="221E1F"/>
                </a:solidFill>
                <a:latin typeface="Gill Sans MT"/>
                <a:cs typeface="Gill Sans MT"/>
              </a:rPr>
              <a:t>ested with quality reinforcing bars and cryogenic environment at temperatures of (-168°C/-270°F)</a:t>
            </a:r>
            <a:endParaRPr sz="1100" dirty="0">
              <a:latin typeface="Gill Sans MT"/>
              <a:cs typeface="Gill Sans MT"/>
            </a:endParaRPr>
          </a:p>
          <a:p>
            <a:pPr marL="12700" marR="5080" indent="40640" algn="just">
              <a:lnSpc>
                <a:spcPct val="113599"/>
              </a:lnSpc>
              <a:spcBef>
                <a:spcPts val="570"/>
              </a:spcBef>
            </a:pPr>
            <a:r>
              <a:rPr lang="en-US" sz="1100" dirty="0">
                <a:solidFill>
                  <a:srgbClr val="221E1F"/>
                </a:solidFill>
                <a:latin typeface="Gill Sans MT"/>
                <a:cs typeface="Gill Sans MT"/>
              </a:rPr>
              <a:t>Compact design coupler for use in confined spaces</a:t>
            </a:r>
            <a:endParaRPr sz="1100" dirty="0">
              <a:latin typeface="Gill Sans MT"/>
              <a:cs typeface="Gill Sans MT"/>
            </a:endParaRPr>
          </a:p>
        </p:txBody>
      </p:sp>
      <p:sp>
        <p:nvSpPr>
          <p:cNvPr id="10" name="object 10"/>
          <p:cNvSpPr txBox="1"/>
          <p:nvPr/>
        </p:nvSpPr>
        <p:spPr>
          <a:xfrm>
            <a:off x="538480" y="4289713"/>
            <a:ext cx="2622550" cy="416717"/>
          </a:xfrm>
          <a:prstGeom prst="rect">
            <a:avLst/>
          </a:prstGeom>
        </p:spPr>
        <p:txBody>
          <a:bodyPr vert="horz" wrap="square" lIns="0" tIns="16510" rIns="0" bIns="0" rtlCol="0">
            <a:spAutoFit/>
          </a:bodyPr>
          <a:lstStyle/>
          <a:p>
            <a:pPr marL="196850" marR="30480" indent="-158750">
              <a:lnSpc>
                <a:spcPct val="107100"/>
              </a:lnSpc>
              <a:spcBef>
                <a:spcPts val="130"/>
              </a:spcBef>
            </a:pPr>
            <a:r>
              <a:rPr sz="2100" baseline="-7936" dirty="0">
                <a:solidFill>
                  <a:srgbClr val="41B13B"/>
                </a:solidFill>
                <a:latin typeface="Segoe UI"/>
                <a:cs typeface="Segoe UI"/>
              </a:rPr>
              <a:t>3</a:t>
            </a:r>
            <a:r>
              <a:rPr sz="2100" spc="337" baseline="-7936" dirty="0">
                <a:solidFill>
                  <a:srgbClr val="41B13B"/>
                </a:solidFill>
                <a:latin typeface="Segoe UI"/>
                <a:cs typeface="Segoe UI"/>
              </a:rPr>
              <a:t> </a:t>
            </a:r>
            <a:r>
              <a:rPr lang="en-US" sz="1100" dirty="0">
                <a:solidFill>
                  <a:srgbClr val="221E1F"/>
                </a:solidFill>
                <a:latin typeface="Gill Sans MT"/>
                <a:cs typeface="Gill Sans MT"/>
              </a:rPr>
              <a:t>The tapered thread simplifies rod placement and alignment.</a:t>
            </a:r>
            <a:endParaRPr sz="1100" dirty="0">
              <a:latin typeface="Gill Sans MT"/>
              <a:cs typeface="Gill Sans MT"/>
            </a:endParaRPr>
          </a:p>
        </p:txBody>
      </p:sp>
      <p:sp>
        <p:nvSpPr>
          <p:cNvPr id="11" name="object 11"/>
          <p:cNvSpPr txBox="1"/>
          <p:nvPr/>
        </p:nvSpPr>
        <p:spPr>
          <a:xfrm>
            <a:off x="563880" y="4979670"/>
            <a:ext cx="111760" cy="238760"/>
          </a:xfrm>
          <a:prstGeom prst="rect">
            <a:avLst/>
          </a:prstGeom>
        </p:spPr>
        <p:txBody>
          <a:bodyPr vert="horz" wrap="square" lIns="0" tIns="12700" rIns="0" bIns="0" rtlCol="0">
            <a:spAutoFit/>
          </a:bodyPr>
          <a:lstStyle/>
          <a:p>
            <a:pPr marL="12700">
              <a:lnSpc>
                <a:spcPct val="100000"/>
              </a:lnSpc>
              <a:spcBef>
                <a:spcPts val="100"/>
              </a:spcBef>
            </a:pPr>
            <a:r>
              <a:rPr sz="1400" spc="-50" dirty="0">
                <a:solidFill>
                  <a:srgbClr val="41B13B"/>
                </a:solidFill>
                <a:latin typeface="Segoe UI"/>
                <a:cs typeface="Segoe UI"/>
              </a:rPr>
              <a:t>3</a:t>
            </a:r>
            <a:endParaRPr sz="1400">
              <a:latin typeface="Segoe UI"/>
              <a:cs typeface="Segoe UI"/>
            </a:endParaRPr>
          </a:p>
        </p:txBody>
      </p:sp>
      <p:sp>
        <p:nvSpPr>
          <p:cNvPr id="12" name="object 12"/>
          <p:cNvSpPr txBox="1"/>
          <p:nvPr/>
        </p:nvSpPr>
        <p:spPr>
          <a:xfrm>
            <a:off x="722630" y="4968240"/>
            <a:ext cx="2343785" cy="384272"/>
          </a:xfrm>
          <a:prstGeom prst="rect">
            <a:avLst/>
          </a:prstGeom>
        </p:spPr>
        <p:txBody>
          <a:bodyPr vert="horz" wrap="square" lIns="0" tIns="12700" rIns="0" bIns="0" rtlCol="0">
            <a:spAutoFit/>
          </a:bodyPr>
          <a:lstStyle/>
          <a:p>
            <a:pPr marL="12700" marR="5080" indent="40640">
              <a:lnSpc>
                <a:spcPct val="113599"/>
              </a:lnSpc>
              <a:spcBef>
                <a:spcPts val="100"/>
              </a:spcBef>
            </a:pPr>
            <a:r>
              <a:rPr lang="en-US" sz="1100" spc="65" dirty="0">
                <a:solidFill>
                  <a:srgbClr val="221E1F"/>
                </a:solidFill>
                <a:latin typeface="Gill Sans MT"/>
                <a:cs typeface="Gill Sans MT"/>
              </a:rPr>
              <a:t>Very quick and easy installation, to promote construction speed.</a:t>
            </a:r>
            <a:endParaRPr sz="1100" dirty="0">
              <a:latin typeface="Gill Sans MT"/>
              <a:cs typeface="Gill Sans MT"/>
            </a:endParaRPr>
          </a:p>
        </p:txBody>
      </p:sp>
      <p:sp>
        <p:nvSpPr>
          <p:cNvPr id="13" name="object 13"/>
          <p:cNvSpPr txBox="1"/>
          <p:nvPr/>
        </p:nvSpPr>
        <p:spPr>
          <a:xfrm>
            <a:off x="538480" y="6099809"/>
            <a:ext cx="6739255" cy="897682"/>
          </a:xfrm>
          <a:prstGeom prst="rect">
            <a:avLst/>
          </a:prstGeom>
        </p:spPr>
        <p:txBody>
          <a:bodyPr vert="horz" wrap="square" lIns="0" tIns="12700" rIns="0" bIns="0" rtlCol="0">
            <a:spAutoFit/>
          </a:bodyPr>
          <a:lstStyle/>
          <a:p>
            <a:pPr marL="83820">
              <a:lnSpc>
                <a:spcPct val="100000"/>
              </a:lnSpc>
              <a:spcBef>
                <a:spcPts val="100"/>
              </a:spcBef>
            </a:pPr>
            <a:r>
              <a:rPr sz="1200" spc="-10" dirty="0" err="1">
                <a:solidFill>
                  <a:srgbClr val="221E1F"/>
                </a:solidFill>
                <a:latin typeface="Arial Black"/>
                <a:cs typeface="Arial Black"/>
              </a:rPr>
              <a:t>Referenc</a:t>
            </a:r>
            <a:r>
              <a:rPr lang="pt-PT" sz="1200" spc="-10" dirty="0">
                <a:solidFill>
                  <a:srgbClr val="221E1F"/>
                </a:solidFill>
                <a:latin typeface="Arial Black"/>
                <a:cs typeface="Arial Black"/>
              </a:rPr>
              <a:t>e</a:t>
            </a:r>
            <a:endParaRPr sz="1200" dirty="0">
              <a:latin typeface="Arial Black"/>
              <a:cs typeface="Arial Black"/>
            </a:endParaRPr>
          </a:p>
          <a:p>
            <a:pPr marL="38100">
              <a:lnSpc>
                <a:spcPct val="100000"/>
              </a:lnSpc>
              <a:spcBef>
                <a:spcPts val="830"/>
              </a:spcBef>
            </a:pPr>
            <a:r>
              <a:rPr lang="pt-PT" sz="1000" spc="-70" dirty="0">
                <a:solidFill>
                  <a:srgbClr val="221E1F"/>
                </a:solidFill>
                <a:latin typeface="Arial Black"/>
                <a:cs typeface="Arial Black"/>
              </a:rPr>
              <a:t>LNG </a:t>
            </a:r>
            <a:r>
              <a:rPr lang="pt-PT" sz="1000" spc="-70" dirty="0" err="1">
                <a:solidFill>
                  <a:srgbClr val="221E1F"/>
                </a:solidFill>
                <a:latin typeface="Arial Black"/>
                <a:cs typeface="Arial Black"/>
              </a:rPr>
              <a:t>Reservoir</a:t>
            </a:r>
            <a:r>
              <a:rPr lang="pt-PT" sz="1000" spc="-70" dirty="0">
                <a:solidFill>
                  <a:srgbClr val="221E1F"/>
                </a:solidFill>
                <a:latin typeface="Arial Black"/>
                <a:cs typeface="Arial Black"/>
              </a:rPr>
              <a:t>, </a:t>
            </a:r>
            <a:r>
              <a:rPr lang="pt-PT" sz="1000" spc="-70" dirty="0" err="1">
                <a:solidFill>
                  <a:srgbClr val="221E1F"/>
                </a:solidFill>
                <a:latin typeface="Arial Black"/>
                <a:cs typeface="Arial Black"/>
              </a:rPr>
              <a:t>Yamal</a:t>
            </a:r>
            <a:r>
              <a:rPr lang="pt-PT" sz="1000" spc="-70" dirty="0">
                <a:solidFill>
                  <a:srgbClr val="221E1F"/>
                </a:solidFill>
                <a:latin typeface="Arial Black"/>
                <a:cs typeface="Arial Black"/>
              </a:rPr>
              <a:t>, </a:t>
            </a:r>
            <a:r>
              <a:rPr lang="pt-PT" sz="1000" spc="-70" dirty="0" err="1">
                <a:solidFill>
                  <a:srgbClr val="221E1F"/>
                </a:solidFill>
                <a:latin typeface="Arial Black"/>
                <a:cs typeface="Arial Black"/>
              </a:rPr>
              <a:t>Russia</a:t>
            </a:r>
            <a:endParaRPr sz="1000" dirty="0">
              <a:latin typeface="Arial Black"/>
              <a:cs typeface="Arial Black"/>
            </a:endParaRPr>
          </a:p>
          <a:p>
            <a:pPr marL="38100">
              <a:lnSpc>
                <a:spcPct val="100000"/>
              </a:lnSpc>
              <a:spcBef>
                <a:spcPts val="180"/>
              </a:spcBef>
            </a:pPr>
            <a:r>
              <a:rPr lang="en-US" sz="850" dirty="0">
                <a:solidFill>
                  <a:srgbClr val="221E1F"/>
                </a:solidFill>
                <a:latin typeface="Gill Sans MT"/>
                <a:cs typeface="Gill Sans MT"/>
              </a:rPr>
              <a:t>The Yamal LNG project is located in the Ob River estuary in northeastern Russia, which is frozen nine months a year.</a:t>
            </a:r>
          </a:p>
          <a:p>
            <a:pPr marL="38100">
              <a:lnSpc>
                <a:spcPct val="100000"/>
              </a:lnSpc>
              <a:spcBef>
                <a:spcPts val="180"/>
              </a:spcBef>
            </a:pPr>
            <a:r>
              <a:rPr lang="en-US" sz="850" dirty="0">
                <a:solidFill>
                  <a:srgbClr val="221E1F"/>
                </a:solidFill>
                <a:latin typeface="Gill Sans MT"/>
                <a:cs typeface="Gill Sans MT"/>
              </a:rPr>
              <a:t>The tank has a capacity of 160,000 m3 and encloses a stainless steel container and an external pre-stressed concrete structure; this is composed of more than 16,000 Ancon cryogenic couplers for connecting </a:t>
            </a:r>
            <a:r>
              <a:rPr lang="en-US" sz="850" dirty="0" err="1">
                <a:solidFill>
                  <a:srgbClr val="221E1F"/>
                </a:solidFill>
                <a:latin typeface="Gill Sans MT"/>
                <a:cs typeface="Gill Sans MT"/>
              </a:rPr>
              <a:t>Krybar</a:t>
            </a:r>
            <a:r>
              <a:rPr lang="en-US" sz="850" dirty="0">
                <a:solidFill>
                  <a:srgbClr val="221E1F"/>
                </a:solidFill>
                <a:latin typeface="Gill Sans MT"/>
                <a:cs typeface="Gill Sans MT"/>
              </a:rPr>
              <a:t> rods ranging in diameter from 25 to 32 m.</a:t>
            </a:r>
            <a:endParaRPr lang="pt-PT" sz="850" dirty="0">
              <a:latin typeface="Gill Sans MT"/>
              <a:cs typeface="Gill Sans MT"/>
            </a:endParaRPr>
          </a:p>
        </p:txBody>
      </p:sp>
      <p:sp>
        <p:nvSpPr>
          <p:cNvPr id="14" name="object 14"/>
          <p:cNvSpPr txBox="1"/>
          <p:nvPr/>
        </p:nvSpPr>
        <p:spPr>
          <a:xfrm>
            <a:off x="3587750" y="2387972"/>
            <a:ext cx="3902710" cy="1044517"/>
          </a:xfrm>
          <a:prstGeom prst="rect">
            <a:avLst/>
          </a:prstGeom>
        </p:spPr>
        <p:txBody>
          <a:bodyPr vert="horz" wrap="square" lIns="0" tIns="38735" rIns="0" bIns="0" rtlCol="0">
            <a:spAutoFit/>
          </a:bodyPr>
          <a:lstStyle/>
          <a:p>
            <a:pPr marL="17145">
              <a:lnSpc>
                <a:spcPct val="100000"/>
              </a:lnSpc>
              <a:spcBef>
                <a:spcPts val="305"/>
              </a:spcBef>
            </a:pPr>
            <a:r>
              <a:rPr lang="en-US" sz="1100" spc="-65" dirty="0">
                <a:solidFill>
                  <a:srgbClr val="221E1F"/>
                </a:solidFill>
                <a:latin typeface="Arial Black"/>
                <a:cs typeface="Arial Black"/>
              </a:rPr>
              <a:t>Structures according to EN 14620-3</a:t>
            </a:r>
            <a:endParaRPr sz="1100" dirty="0">
              <a:latin typeface="Arial Black"/>
              <a:cs typeface="Arial Black"/>
            </a:endParaRPr>
          </a:p>
          <a:p>
            <a:pPr marL="12700">
              <a:lnSpc>
                <a:spcPct val="100000"/>
              </a:lnSpc>
              <a:spcBef>
                <a:spcPts val="160"/>
              </a:spcBef>
            </a:pPr>
            <a:r>
              <a:rPr lang="en-US" sz="850" dirty="0">
                <a:solidFill>
                  <a:srgbClr val="221E1F"/>
                </a:solidFill>
                <a:latin typeface="Gill Sans MT"/>
                <a:cs typeface="Gill Sans MT"/>
              </a:rPr>
              <a:t>Ancon CTT couplers are ideal for use in constructed structures.</a:t>
            </a:r>
          </a:p>
          <a:p>
            <a:pPr marL="12700">
              <a:lnSpc>
                <a:spcPct val="100000"/>
              </a:lnSpc>
              <a:spcBef>
                <a:spcPts val="160"/>
              </a:spcBef>
            </a:pPr>
            <a:r>
              <a:rPr lang="en-US" sz="850" dirty="0">
                <a:solidFill>
                  <a:srgbClr val="221E1F"/>
                </a:solidFill>
                <a:latin typeface="Gill Sans MT"/>
                <a:cs typeface="Gill Sans MT"/>
              </a:rPr>
              <a:t>In accordance with EN 14620-3:2006. This standard specifies the requirements for materials, design, and construction of all components of in-situ, vertical, cylindrical, and below-ground storage or refrigeration tanks for liquefied gases operating at temperatures between 0°C and –165°C. BS EN 14620-3:2006 superseded BS 7777-3:1993.</a:t>
            </a:r>
            <a:endParaRPr sz="850" dirty="0">
              <a:latin typeface="Gill Sans MT"/>
              <a:cs typeface="Gill Sans MT"/>
            </a:endParaRPr>
          </a:p>
        </p:txBody>
      </p:sp>
      <p:sp>
        <p:nvSpPr>
          <p:cNvPr id="15" name="object 15"/>
          <p:cNvSpPr txBox="1"/>
          <p:nvPr/>
        </p:nvSpPr>
        <p:spPr>
          <a:xfrm>
            <a:off x="3562350" y="3693159"/>
            <a:ext cx="3751579" cy="574516"/>
          </a:xfrm>
          <a:prstGeom prst="rect">
            <a:avLst/>
          </a:prstGeom>
        </p:spPr>
        <p:txBody>
          <a:bodyPr vert="horz" wrap="square" lIns="0" tIns="12700" rIns="0" bIns="0" rtlCol="0">
            <a:spAutoFit/>
          </a:bodyPr>
          <a:lstStyle/>
          <a:p>
            <a:pPr marL="38100" algn="just">
              <a:lnSpc>
                <a:spcPct val="100000"/>
              </a:lnSpc>
              <a:spcBef>
                <a:spcPts val="100"/>
              </a:spcBef>
            </a:pPr>
            <a:r>
              <a:rPr lang="pt-PT" sz="1100" spc="-80" dirty="0">
                <a:solidFill>
                  <a:srgbClr val="221E1F"/>
                </a:solidFill>
                <a:latin typeface="Arial Black"/>
                <a:cs typeface="Arial Black"/>
              </a:rPr>
              <a:t>CRYOGENIC </a:t>
            </a:r>
            <a:r>
              <a:rPr lang="pt-PT" sz="1100" spc="-80" dirty="0" err="1">
                <a:solidFill>
                  <a:srgbClr val="221E1F"/>
                </a:solidFill>
                <a:latin typeface="Arial Black"/>
                <a:cs typeface="Arial Black"/>
              </a:rPr>
              <a:t>quality</a:t>
            </a:r>
            <a:r>
              <a:rPr lang="pt-PT" sz="1100" spc="-80" dirty="0">
                <a:solidFill>
                  <a:srgbClr val="221E1F"/>
                </a:solidFill>
                <a:latin typeface="Arial Black"/>
                <a:cs typeface="Arial Black"/>
              </a:rPr>
              <a:t> </a:t>
            </a:r>
            <a:r>
              <a:rPr lang="pt-PT" sz="1100" spc="-80" dirty="0" err="1">
                <a:solidFill>
                  <a:srgbClr val="221E1F"/>
                </a:solidFill>
                <a:latin typeface="Arial Black"/>
                <a:cs typeface="Arial Black"/>
              </a:rPr>
              <a:t>rods</a:t>
            </a:r>
            <a:endParaRPr sz="1100" dirty="0">
              <a:latin typeface="Arial Black"/>
              <a:cs typeface="Arial Black"/>
            </a:endParaRPr>
          </a:p>
          <a:p>
            <a:pPr marL="38100" algn="just">
              <a:lnSpc>
                <a:spcPct val="100000"/>
              </a:lnSpc>
              <a:spcBef>
                <a:spcPts val="40"/>
              </a:spcBef>
            </a:pPr>
            <a:r>
              <a:rPr lang="en-US" sz="850" spc="-40" dirty="0" err="1">
                <a:solidFill>
                  <a:srgbClr val="221E1F"/>
                </a:solidFill>
                <a:latin typeface="Gill Sans MT"/>
                <a:cs typeface="Gill Sans MT"/>
              </a:rPr>
              <a:t>Kryba®r</a:t>
            </a:r>
            <a:r>
              <a:rPr lang="en-US" sz="850" spc="-40" dirty="0">
                <a:solidFill>
                  <a:srgbClr val="221E1F"/>
                </a:solidFill>
                <a:latin typeface="Gill Sans MT"/>
                <a:cs typeface="Gill Sans MT"/>
              </a:rPr>
              <a:t> specializes in cryogenic concrete reinforcement bars</a:t>
            </a:r>
          </a:p>
          <a:p>
            <a:pPr marL="38100" algn="just">
              <a:lnSpc>
                <a:spcPct val="100000"/>
              </a:lnSpc>
              <a:spcBef>
                <a:spcPts val="40"/>
              </a:spcBef>
            </a:pPr>
            <a:r>
              <a:rPr lang="en-US" sz="850" spc="-40" dirty="0">
                <a:solidFill>
                  <a:srgbClr val="221E1F"/>
                </a:solidFill>
                <a:latin typeface="Gill Sans MT"/>
                <a:cs typeface="Gill Sans MT"/>
              </a:rPr>
              <a:t>KRYBAR-165 bars are suitable for storage tanks operating at temperatures below -170°C/-274°F, and these were the cryogenic-grade bars used in the ANCON testing program.</a:t>
            </a:r>
            <a:endParaRPr sz="850" dirty="0">
              <a:latin typeface="Gill Sans MT"/>
              <a:cs typeface="Gill Sans MT"/>
            </a:endParaRPr>
          </a:p>
        </p:txBody>
      </p:sp>
      <p:sp>
        <p:nvSpPr>
          <p:cNvPr id="16" name="object 16"/>
          <p:cNvSpPr txBox="1"/>
          <p:nvPr/>
        </p:nvSpPr>
        <p:spPr>
          <a:xfrm>
            <a:off x="3587750" y="4626609"/>
            <a:ext cx="3876675" cy="705321"/>
          </a:xfrm>
          <a:prstGeom prst="rect">
            <a:avLst/>
          </a:prstGeom>
        </p:spPr>
        <p:txBody>
          <a:bodyPr vert="horz" wrap="square" lIns="0" tIns="12700" rIns="0" bIns="0" rtlCol="0">
            <a:spAutoFit/>
          </a:bodyPr>
          <a:lstStyle/>
          <a:p>
            <a:pPr marL="12700">
              <a:lnSpc>
                <a:spcPct val="100000"/>
              </a:lnSpc>
              <a:spcBef>
                <a:spcPts val="100"/>
              </a:spcBef>
            </a:pPr>
            <a:r>
              <a:rPr lang="pt-PT" sz="1100" spc="-100" dirty="0">
                <a:solidFill>
                  <a:srgbClr val="221E1F"/>
                </a:solidFill>
                <a:latin typeface="Arial Black"/>
                <a:cs typeface="Arial Black"/>
              </a:rPr>
              <a:t>The CTT Range</a:t>
            </a:r>
            <a:endParaRPr sz="1100" dirty="0">
              <a:latin typeface="Arial Black"/>
              <a:cs typeface="Arial Black"/>
            </a:endParaRPr>
          </a:p>
          <a:p>
            <a:pPr marL="12700">
              <a:lnSpc>
                <a:spcPct val="100000"/>
              </a:lnSpc>
              <a:spcBef>
                <a:spcPts val="40"/>
              </a:spcBef>
            </a:pPr>
            <a:r>
              <a:rPr lang="en-US" sz="850" dirty="0">
                <a:solidFill>
                  <a:srgbClr val="221E1F"/>
                </a:solidFill>
                <a:latin typeface="Gill Sans MT"/>
                <a:cs typeface="Gill Sans MT"/>
              </a:rPr>
              <a:t>The Ancon range includes standard, positional, and transition couplers.</a:t>
            </a:r>
          </a:p>
          <a:p>
            <a:pPr marL="12700">
              <a:lnSpc>
                <a:spcPct val="100000"/>
              </a:lnSpc>
              <a:spcBef>
                <a:spcPts val="40"/>
              </a:spcBef>
            </a:pPr>
            <a:r>
              <a:rPr lang="en-US" sz="850" dirty="0">
                <a:solidFill>
                  <a:srgbClr val="221E1F"/>
                </a:solidFill>
                <a:latin typeface="Gill Sans MT"/>
                <a:cs typeface="Gill Sans MT"/>
              </a:rPr>
              <a:t>For rods with diameters ranging from 12 to 32 mm. In all cases, the rod ends are cut before being tapered to tighten onto the threaded coupler. The coupler is simply tightened onto the bar at the threaded end using a torque wrench.</a:t>
            </a:r>
            <a:endParaRPr sz="850" dirty="0">
              <a:latin typeface="Gill Sans MT"/>
              <a:cs typeface="Gill Sans MT"/>
            </a:endParaRPr>
          </a:p>
        </p:txBody>
      </p:sp>
      <p:pic>
        <p:nvPicPr>
          <p:cNvPr id="17" name="object 17"/>
          <p:cNvPicPr/>
          <p:nvPr/>
        </p:nvPicPr>
        <p:blipFill>
          <a:blip r:embed="rId3" cstate="print"/>
          <a:stretch>
            <a:fillRect/>
          </a:stretch>
        </p:blipFill>
        <p:spPr>
          <a:xfrm>
            <a:off x="0" y="107950"/>
            <a:ext cx="7556500" cy="8394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991100" y="4823459"/>
            <a:ext cx="2565400" cy="867410"/>
            <a:chOff x="4991100" y="4823459"/>
            <a:chExt cx="2565400" cy="867410"/>
          </a:xfrm>
        </p:grpSpPr>
        <p:pic>
          <p:nvPicPr>
            <p:cNvPr id="3" name="object 3"/>
            <p:cNvPicPr/>
            <p:nvPr/>
          </p:nvPicPr>
          <p:blipFill>
            <a:blip r:embed="rId2" cstate="print"/>
            <a:stretch>
              <a:fillRect/>
            </a:stretch>
          </p:blipFill>
          <p:spPr>
            <a:xfrm>
              <a:off x="4991100" y="4857142"/>
              <a:ext cx="2565400" cy="656728"/>
            </a:xfrm>
            <a:prstGeom prst="rect">
              <a:avLst/>
            </a:prstGeom>
          </p:spPr>
        </p:pic>
        <p:sp>
          <p:nvSpPr>
            <p:cNvPr id="4" name="object 4"/>
            <p:cNvSpPr/>
            <p:nvPr/>
          </p:nvSpPr>
          <p:spPr>
            <a:xfrm>
              <a:off x="5292090" y="4823459"/>
              <a:ext cx="1897380" cy="867410"/>
            </a:xfrm>
            <a:custGeom>
              <a:avLst/>
              <a:gdLst/>
              <a:ahLst/>
              <a:cxnLst/>
              <a:rect l="l" t="t" r="r" b="b"/>
              <a:pathLst>
                <a:path w="1897379" h="867410">
                  <a:moveTo>
                    <a:pt x="375920" y="146050"/>
                  </a:moveTo>
                  <a:lnTo>
                    <a:pt x="375920" y="264160"/>
                  </a:lnTo>
                </a:path>
                <a:path w="1897379" h="867410">
                  <a:moveTo>
                    <a:pt x="1414780" y="0"/>
                  </a:moveTo>
                  <a:lnTo>
                    <a:pt x="1414780" y="59689"/>
                  </a:lnTo>
                </a:path>
                <a:path w="1897379" h="867410">
                  <a:moveTo>
                    <a:pt x="1414780" y="34289"/>
                  </a:moveTo>
                  <a:lnTo>
                    <a:pt x="375920" y="191769"/>
                  </a:lnTo>
                </a:path>
                <a:path w="1897379" h="867410">
                  <a:moveTo>
                    <a:pt x="2539" y="695960"/>
                  </a:moveTo>
                  <a:lnTo>
                    <a:pt x="2539" y="867410"/>
                  </a:lnTo>
                </a:path>
                <a:path w="1897379" h="867410">
                  <a:moveTo>
                    <a:pt x="1897380" y="448310"/>
                  </a:moveTo>
                  <a:lnTo>
                    <a:pt x="1897380" y="588010"/>
                  </a:lnTo>
                </a:path>
                <a:path w="1897379" h="867410">
                  <a:moveTo>
                    <a:pt x="1897380" y="537210"/>
                  </a:moveTo>
                  <a:lnTo>
                    <a:pt x="0" y="825500"/>
                  </a:lnTo>
                </a:path>
              </a:pathLst>
            </a:custGeom>
            <a:ln w="3593">
              <a:solidFill>
                <a:srgbClr val="221E1F"/>
              </a:solidFill>
            </a:ln>
          </p:spPr>
          <p:txBody>
            <a:bodyPr wrap="square" lIns="0" tIns="0" rIns="0" bIns="0" rtlCol="0"/>
            <a:lstStyle/>
            <a:p>
              <a:endParaRPr/>
            </a:p>
          </p:txBody>
        </p:sp>
      </p:grpSp>
      <p:sp>
        <p:nvSpPr>
          <p:cNvPr id="5" name="object 5"/>
          <p:cNvSpPr txBox="1"/>
          <p:nvPr/>
        </p:nvSpPr>
        <p:spPr>
          <a:xfrm>
            <a:off x="6191250" y="5368290"/>
            <a:ext cx="95885"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lo</a:t>
            </a:r>
            <a:endParaRPr sz="800">
              <a:latin typeface="Arial"/>
              <a:cs typeface="Arial"/>
            </a:endParaRPr>
          </a:p>
        </p:txBody>
      </p:sp>
      <p:pic>
        <p:nvPicPr>
          <p:cNvPr id="6" name="object 6"/>
          <p:cNvPicPr/>
          <p:nvPr/>
        </p:nvPicPr>
        <p:blipFill>
          <a:blip r:embed="rId3" cstate="print"/>
          <a:stretch>
            <a:fillRect/>
          </a:stretch>
        </p:blipFill>
        <p:spPr>
          <a:xfrm>
            <a:off x="3495040" y="7340600"/>
            <a:ext cx="4057650" cy="2416810"/>
          </a:xfrm>
          <a:prstGeom prst="rect">
            <a:avLst/>
          </a:prstGeom>
        </p:spPr>
      </p:pic>
      <p:sp>
        <p:nvSpPr>
          <p:cNvPr id="7" name="object 7"/>
          <p:cNvSpPr txBox="1"/>
          <p:nvPr/>
        </p:nvSpPr>
        <p:spPr>
          <a:xfrm>
            <a:off x="6127750" y="4777740"/>
            <a:ext cx="122555"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lm</a:t>
            </a:r>
            <a:endParaRPr sz="800">
              <a:latin typeface="Arial"/>
              <a:cs typeface="Arial"/>
            </a:endParaRPr>
          </a:p>
        </p:txBody>
      </p:sp>
      <p:sp>
        <p:nvSpPr>
          <p:cNvPr id="8" name="object 8"/>
          <p:cNvSpPr txBox="1"/>
          <p:nvPr/>
        </p:nvSpPr>
        <p:spPr>
          <a:xfrm>
            <a:off x="671830" y="1041996"/>
            <a:ext cx="3999229" cy="475257"/>
          </a:xfrm>
          <a:prstGeom prst="rect">
            <a:avLst/>
          </a:prstGeom>
        </p:spPr>
        <p:txBody>
          <a:bodyPr vert="horz" wrap="square" lIns="0" tIns="32384" rIns="0" bIns="0" rtlCol="0">
            <a:spAutoFit/>
          </a:bodyPr>
          <a:lstStyle/>
          <a:p>
            <a:pPr marL="12700">
              <a:lnSpc>
                <a:spcPct val="100000"/>
              </a:lnSpc>
              <a:spcBef>
                <a:spcPts val="254"/>
              </a:spcBef>
            </a:pPr>
            <a:r>
              <a:rPr lang="pt-PT" sz="1100" spc="-70" dirty="0">
                <a:solidFill>
                  <a:srgbClr val="221E1F"/>
                </a:solidFill>
                <a:latin typeface="Arial Black"/>
                <a:cs typeface="Arial Black"/>
              </a:rPr>
              <a:t>Standard </a:t>
            </a:r>
            <a:r>
              <a:rPr lang="pt-PT" sz="1100" spc="-70" dirty="0" err="1">
                <a:solidFill>
                  <a:srgbClr val="221E1F"/>
                </a:solidFill>
                <a:latin typeface="Arial Black"/>
                <a:cs typeface="Arial Black"/>
              </a:rPr>
              <a:t>Cryogenic</a:t>
            </a:r>
            <a:r>
              <a:rPr lang="pt-PT" sz="1100" spc="-70" dirty="0">
                <a:solidFill>
                  <a:srgbClr val="221E1F"/>
                </a:solidFill>
                <a:latin typeface="Arial Black"/>
                <a:cs typeface="Arial Black"/>
              </a:rPr>
              <a:t> </a:t>
            </a:r>
            <a:r>
              <a:rPr lang="pt-PT" sz="1100" spc="-70" dirty="0" err="1">
                <a:solidFill>
                  <a:srgbClr val="221E1F"/>
                </a:solidFill>
                <a:latin typeface="Arial Black"/>
                <a:cs typeface="Arial Black"/>
              </a:rPr>
              <a:t>Couplers</a:t>
            </a:r>
            <a:r>
              <a:rPr lang="pt-PT" sz="1100" spc="-70" dirty="0">
                <a:solidFill>
                  <a:srgbClr val="221E1F"/>
                </a:solidFill>
                <a:latin typeface="Arial Black"/>
                <a:cs typeface="Arial Black"/>
              </a:rPr>
              <a:t> (CTTS)</a:t>
            </a:r>
            <a:endParaRPr sz="1100" dirty="0">
              <a:latin typeface="Arial Black"/>
              <a:cs typeface="Arial Black"/>
            </a:endParaRPr>
          </a:p>
          <a:p>
            <a:pPr marL="12700" marR="5080">
              <a:lnSpc>
                <a:spcPct val="107800"/>
              </a:lnSpc>
              <a:spcBef>
                <a:spcPts val="40"/>
              </a:spcBef>
            </a:pPr>
            <a:r>
              <a:rPr lang="en-US" sz="850" spc="10" dirty="0">
                <a:solidFill>
                  <a:srgbClr val="221E1F"/>
                </a:solidFill>
                <a:latin typeface="Gill Sans MT"/>
                <a:cs typeface="Gill Sans MT"/>
              </a:rPr>
              <a:t>Ancon Cryogenic Tapered Thread Couplers are used to connect two rods of the same diameter, when one of the rods can be rotated.</a:t>
            </a:r>
            <a:endParaRPr sz="850" dirty="0">
              <a:latin typeface="Gill Sans MT"/>
              <a:cs typeface="Gill Sans MT"/>
            </a:endParaRPr>
          </a:p>
        </p:txBody>
      </p:sp>
      <p:sp>
        <p:nvSpPr>
          <p:cNvPr id="9" name="object 9"/>
          <p:cNvSpPr txBox="1"/>
          <p:nvPr/>
        </p:nvSpPr>
        <p:spPr>
          <a:xfrm>
            <a:off x="671830" y="3021927"/>
            <a:ext cx="4316095" cy="616514"/>
          </a:xfrm>
          <a:prstGeom prst="rect">
            <a:avLst/>
          </a:prstGeom>
        </p:spPr>
        <p:txBody>
          <a:bodyPr vert="horz" wrap="square" lIns="0" tIns="32384" rIns="0" bIns="0" rtlCol="0">
            <a:spAutoFit/>
          </a:bodyPr>
          <a:lstStyle/>
          <a:p>
            <a:pPr marL="12700">
              <a:lnSpc>
                <a:spcPct val="100000"/>
              </a:lnSpc>
              <a:spcBef>
                <a:spcPts val="254"/>
              </a:spcBef>
            </a:pPr>
            <a:r>
              <a:rPr lang="pt-PT" sz="1100" spc="-70" dirty="0" err="1">
                <a:solidFill>
                  <a:srgbClr val="221E1F"/>
                </a:solidFill>
                <a:latin typeface="Arial Black"/>
                <a:cs typeface="Arial Black"/>
              </a:rPr>
              <a:t>Cryogenic</a:t>
            </a:r>
            <a:r>
              <a:rPr lang="pt-PT" sz="1100" spc="-70" dirty="0">
                <a:solidFill>
                  <a:srgbClr val="221E1F"/>
                </a:solidFill>
                <a:latin typeface="Arial Black"/>
                <a:cs typeface="Arial Black"/>
              </a:rPr>
              <a:t> </a:t>
            </a:r>
            <a:r>
              <a:rPr lang="pt-PT" sz="1100" spc="-70" dirty="0" err="1">
                <a:solidFill>
                  <a:srgbClr val="221E1F"/>
                </a:solidFill>
                <a:latin typeface="Arial Black"/>
                <a:cs typeface="Arial Black"/>
              </a:rPr>
              <a:t>Positional</a:t>
            </a:r>
            <a:r>
              <a:rPr lang="pt-PT" sz="1100" spc="-70" dirty="0">
                <a:solidFill>
                  <a:srgbClr val="221E1F"/>
                </a:solidFill>
                <a:latin typeface="Arial Black"/>
                <a:cs typeface="Arial Black"/>
              </a:rPr>
              <a:t> </a:t>
            </a:r>
            <a:r>
              <a:rPr lang="pt-PT" sz="1100" spc="-70" dirty="0" err="1">
                <a:solidFill>
                  <a:srgbClr val="221E1F"/>
                </a:solidFill>
                <a:latin typeface="Arial Black"/>
                <a:cs typeface="Arial Black"/>
              </a:rPr>
              <a:t>Couplers</a:t>
            </a:r>
            <a:r>
              <a:rPr lang="pt-PT" sz="1100" spc="-70" dirty="0">
                <a:solidFill>
                  <a:srgbClr val="221E1F"/>
                </a:solidFill>
                <a:latin typeface="Arial Black"/>
                <a:cs typeface="Arial Black"/>
              </a:rPr>
              <a:t> (CTTP)</a:t>
            </a:r>
            <a:endParaRPr sz="1100" dirty="0">
              <a:latin typeface="Arial Black"/>
              <a:cs typeface="Arial Black"/>
            </a:endParaRPr>
          </a:p>
          <a:p>
            <a:pPr marL="12700" marR="5080">
              <a:lnSpc>
                <a:spcPct val="107800"/>
              </a:lnSpc>
              <a:spcBef>
                <a:spcPts val="40"/>
              </a:spcBef>
            </a:pPr>
            <a:r>
              <a:rPr lang="en-US" sz="850" spc="10" dirty="0">
                <a:solidFill>
                  <a:srgbClr val="221E1F"/>
                </a:solidFill>
                <a:latin typeface="Gill Sans MT"/>
                <a:cs typeface="Gill Sans MT"/>
              </a:rPr>
              <a:t>Ancon's cryogenic tapered thread positional couplers are used when neither bar can be rotated. They consist of a male section, a female section, and a locking nut. Adjustable, they can be used to bring two rebars together.</a:t>
            </a:r>
            <a:endParaRPr sz="850" dirty="0">
              <a:latin typeface="Gill Sans MT"/>
              <a:cs typeface="Gill Sans MT"/>
            </a:endParaRPr>
          </a:p>
        </p:txBody>
      </p:sp>
      <p:sp>
        <p:nvSpPr>
          <p:cNvPr id="10" name="object 10"/>
          <p:cNvSpPr txBox="1"/>
          <p:nvPr/>
        </p:nvSpPr>
        <p:spPr>
          <a:xfrm>
            <a:off x="4973870" y="6502528"/>
            <a:ext cx="170180" cy="125730"/>
          </a:xfrm>
          <a:prstGeom prst="rect">
            <a:avLst/>
          </a:prstGeom>
        </p:spPr>
        <p:txBody>
          <a:bodyPr vert="horz" wrap="square" lIns="0" tIns="0" rIns="0" bIns="0" rtlCol="0">
            <a:spAutoFit/>
          </a:bodyPr>
          <a:lstStyle/>
          <a:p>
            <a:pPr>
              <a:lnSpc>
                <a:spcPts val="960"/>
              </a:lnSpc>
            </a:pPr>
            <a:r>
              <a:rPr sz="850" spc="-25" dirty="0">
                <a:solidFill>
                  <a:srgbClr val="221E1F"/>
                </a:solidFill>
                <a:latin typeface="Gill Sans MT"/>
                <a:cs typeface="Gill Sans MT"/>
              </a:rPr>
              <a:t>ões</a:t>
            </a:r>
            <a:endParaRPr sz="850">
              <a:latin typeface="Gill Sans MT"/>
              <a:cs typeface="Gill Sans MT"/>
            </a:endParaRPr>
          </a:p>
        </p:txBody>
      </p:sp>
      <p:sp>
        <p:nvSpPr>
          <p:cNvPr id="11" name="object 11"/>
          <p:cNvSpPr txBox="1"/>
          <p:nvPr/>
        </p:nvSpPr>
        <p:spPr>
          <a:xfrm>
            <a:off x="671830" y="6279477"/>
            <a:ext cx="4316095" cy="475257"/>
          </a:xfrm>
          <a:prstGeom prst="rect">
            <a:avLst/>
          </a:prstGeom>
        </p:spPr>
        <p:txBody>
          <a:bodyPr vert="horz" wrap="square" lIns="0" tIns="32384" rIns="0" bIns="0" rtlCol="0">
            <a:spAutoFit/>
          </a:bodyPr>
          <a:lstStyle/>
          <a:p>
            <a:pPr marL="12700">
              <a:lnSpc>
                <a:spcPct val="100000"/>
              </a:lnSpc>
              <a:spcBef>
                <a:spcPts val="254"/>
              </a:spcBef>
            </a:pPr>
            <a:r>
              <a:rPr lang="pt-PT" sz="1100" spc="-70" dirty="0" err="1">
                <a:solidFill>
                  <a:srgbClr val="221E1F"/>
                </a:solidFill>
                <a:latin typeface="Arial Black"/>
                <a:cs typeface="Arial Black"/>
              </a:rPr>
              <a:t>Cryogenic</a:t>
            </a:r>
            <a:r>
              <a:rPr lang="pt-PT" sz="1100" spc="-70" dirty="0">
                <a:solidFill>
                  <a:srgbClr val="221E1F"/>
                </a:solidFill>
                <a:latin typeface="Arial Black"/>
                <a:cs typeface="Arial Black"/>
              </a:rPr>
              <a:t> </a:t>
            </a:r>
            <a:r>
              <a:rPr lang="pt-PT" sz="1100" spc="-70" dirty="0" err="1">
                <a:solidFill>
                  <a:srgbClr val="221E1F"/>
                </a:solidFill>
                <a:latin typeface="Arial Black"/>
                <a:cs typeface="Arial Black"/>
              </a:rPr>
              <a:t>Transition</a:t>
            </a:r>
            <a:r>
              <a:rPr lang="pt-PT" sz="1100" spc="-70" dirty="0">
                <a:solidFill>
                  <a:srgbClr val="221E1F"/>
                </a:solidFill>
                <a:latin typeface="Arial Black"/>
                <a:cs typeface="Arial Black"/>
              </a:rPr>
              <a:t> </a:t>
            </a:r>
            <a:r>
              <a:rPr lang="pt-PT" sz="1100" spc="-70" dirty="0" err="1">
                <a:solidFill>
                  <a:srgbClr val="221E1F"/>
                </a:solidFill>
                <a:latin typeface="Arial Black"/>
                <a:cs typeface="Arial Black"/>
              </a:rPr>
              <a:t>Couplers</a:t>
            </a:r>
            <a:r>
              <a:rPr lang="pt-PT" sz="1100" spc="-70" dirty="0">
                <a:solidFill>
                  <a:srgbClr val="221E1F"/>
                </a:solidFill>
                <a:latin typeface="Arial Black"/>
                <a:cs typeface="Arial Black"/>
              </a:rPr>
              <a:t> (CTTT)</a:t>
            </a:r>
            <a:endParaRPr sz="1100" dirty="0">
              <a:latin typeface="Arial Black"/>
              <a:cs typeface="Arial Black"/>
            </a:endParaRPr>
          </a:p>
          <a:p>
            <a:pPr marL="12700" marR="5080">
              <a:lnSpc>
                <a:spcPct val="107800"/>
              </a:lnSpc>
              <a:spcBef>
                <a:spcPts val="40"/>
              </a:spcBef>
            </a:pPr>
            <a:r>
              <a:rPr lang="en-US" sz="850" spc="10" dirty="0">
                <a:solidFill>
                  <a:srgbClr val="221E1F"/>
                </a:solidFill>
                <a:latin typeface="Gill Sans MT"/>
                <a:cs typeface="Gill Sans MT"/>
              </a:rPr>
              <a:t>Ancon cryogenic threaded taper transition couplers are used to join rods of different diameters, when one of the rods can be rotated.</a:t>
            </a:r>
            <a:endParaRPr sz="850" dirty="0">
              <a:latin typeface="Gill Sans MT"/>
              <a:cs typeface="Gill Sans MT"/>
            </a:endParaRPr>
          </a:p>
        </p:txBody>
      </p:sp>
      <p:grpSp>
        <p:nvGrpSpPr>
          <p:cNvPr id="12" name="object 12"/>
          <p:cNvGrpSpPr/>
          <p:nvPr/>
        </p:nvGrpSpPr>
        <p:grpSpPr>
          <a:xfrm>
            <a:off x="4991100" y="1149350"/>
            <a:ext cx="2565400" cy="1158240"/>
            <a:chOff x="4991100" y="1149350"/>
            <a:chExt cx="2565400" cy="1158240"/>
          </a:xfrm>
        </p:grpSpPr>
        <p:pic>
          <p:nvPicPr>
            <p:cNvPr id="13" name="object 13"/>
            <p:cNvPicPr/>
            <p:nvPr/>
          </p:nvPicPr>
          <p:blipFill>
            <a:blip r:embed="rId4" cstate="print"/>
            <a:stretch>
              <a:fillRect/>
            </a:stretch>
          </p:blipFill>
          <p:spPr>
            <a:xfrm>
              <a:off x="4991100" y="1363572"/>
              <a:ext cx="2565400" cy="803327"/>
            </a:xfrm>
            <a:prstGeom prst="rect">
              <a:avLst/>
            </a:prstGeom>
          </p:spPr>
        </p:pic>
        <p:sp>
          <p:nvSpPr>
            <p:cNvPr id="14" name="object 14"/>
            <p:cNvSpPr/>
            <p:nvPr/>
          </p:nvSpPr>
          <p:spPr>
            <a:xfrm>
              <a:off x="5596890" y="1149350"/>
              <a:ext cx="1347470" cy="406400"/>
            </a:xfrm>
            <a:custGeom>
              <a:avLst/>
              <a:gdLst/>
              <a:ahLst/>
              <a:cxnLst/>
              <a:rect l="l" t="t" r="r" b="b"/>
              <a:pathLst>
                <a:path w="1347470" h="406400">
                  <a:moveTo>
                    <a:pt x="0" y="203200"/>
                  </a:moveTo>
                  <a:lnTo>
                    <a:pt x="0" y="406400"/>
                  </a:lnTo>
                </a:path>
                <a:path w="1347470" h="406400">
                  <a:moveTo>
                    <a:pt x="1347469" y="0"/>
                  </a:moveTo>
                  <a:lnTo>
                    <a:pt x="1347469" y="193040"/>
                  </a:lnTo>
                </a:path>
              </a:pathLst>
            </a:custGeom>
            <a:ln w="3175">
              <a:solidFill>
                <a:srgbClr val="221E1F"/>
              </a:solidFill>
            </a:ln>
          </p:spPr>
          <p:txBody>
            <a:bodyPr wrap="square" lIns="0" tIns="0" rIns="0" bIns="0" rtlCol="0"/>
            <a:lstStyle/>
            <a:p>
              <a:endParaRPr/>
            </a:p>
          </p:txBody>
        </p:sp>
        <p:sp>
          <p:nvSpPr>
            <p:cNvPr id="15" name="object 15"/>
            <p:cNvSpPr/>
            <p:nvPr/>
          </p:nvSpPr>
          <p:spPr>
            <a:xfrm>
              <a:off x="5377179" y="1186180"/>
              <a:ext cx="1567180" cy="440690"/>
            </a:xfrm>
            <a:custGeom>
              <a:avLst/>
              <a:gdLst/>
              <a:ahLst/>
              <a:cxnLst/>
              <a:rect l="l" t="t" r="r" b="b"/>
              <a:pathLst>
                <a:path w="1567179" h="440689">
                  <a:moveTo>
                    <a:pt x="1567179" y="0"/>
                  </a:moveTo>
                  <a:lnTo>
                    <a:pt x="220980" y="203200"/>
                  </a:lnTo>
                </a:path>
                <a:path w="1567179" h="440689">
                  <a:moveTo>
                    <a:pt x="205740" y="408940"/>
                  </a:moveTo>
                  <a:lnTo>
                    <a:pt x="0" y="440690"/>
                  </a:lnTo>
                </a:path>
              </a:pathLst>
            </a:custGeom>
            <a:ln w="3593">
              <a:solidFill>
                <a:srgbClr val="221E1F"/>
              </a:solidFill>
            </a:ln>
          </p:spPr>
          <p:txBody>
            <a:bodyPr wrap="square" lIns="0" tIns="0" rIns="0" bIns="0" rtlCol="0"/>
            <a:lstStyle/>
            <a:p>
              <a:endParaRPr/>
            </a:p>
          </p:txBody>
        </p:sp>
        <p:sp>
          <p:nvSpPr>
            <p:cNvPr id="16" name="object 16"/>
            <p:cNvSpPr/>
            <p:nvPr/>
          </p:nvSpPr>
          <p:spPr>
            <a:xfrm>
              <a:off x="5375909" y="1502409"/>
              <a:ext cx="0" cy="146050"/>
            </a:xfrm>
            <a:custGeom>
              <a:avLst/>
              <a:gdLst/>
              <a:ahLst/>
              <a:cxnLst/>
              <a:rect l="l" t="t" r="r" b="b"/>
              <a:pathLst>
                <a:path h="146050">
                  <a:moveTo>
                    <a:pt x="0" y="0"/>
                  </a:moveTo>
                  <a:lnTo>
                    <a:pt x="0" y="146050"/>
                  </a:lnTo>
                </a:path>
              </a:pathLst>
            </a:custGeom>
            <a:ln w="3175">
              <a:solidFill>
                <a:srgbClr val="221E1F"/>
              </a:solidFill>
            </a:ln>
          </p:spPr>
          <p:txBody>
            <a:bodyPr wrap="square" lIns="0" tIns="0" rIns="0" bIns="0" rtlCol="0"/>
            <a:lstStyle/>
            <a:p>
              <a:endParaRPr/>
            </a:p>
          </p:txBody>
        </p:sp>
        <p:sp>
          <p:nvSpPr>
            <p:cNvPr id="17" name="object 17"/>
            <p:cNvSpPr/>
            <p:nvPr/>
          </p:nvSpPr>
          <p:spPr>
            <a:xfrm>
              <a:off x="5375909" y="2141219"/>
              <a:ext cx="278130" cy="166370"/>
            </a:xfrm>
            <a:custGeom>
              <a:avLst/>
              <a:gdLst/>
              <a:ahLst/>
              <a:cxnLst/>
              <a:rect l="l" t="t" r="r" b="b"/>
              <a:pathLst>
                <a:path w="278129" h="166369">
                  <a:moveTo>
                    <a:pt x="0" y="20320"/>
                  </a:moveTo>
                  <a:lnTo>
                    <a:pt x="0" y="166370"/>
                  </a:lnTo>
                </a:path>
                <a:path w="278129" h="166369">
                  <a:moveTo>
                    <a:pt x="278129" y="0"/>
                  </a:moveTo>
                  <a:lnTo>
                    <a:pt x="0" y="43179"/>
                  </a:lnTo>
                </a:path>
              </a:pathLst>
            </a:custGeom>
            <a:ln w="3593">
              <a:solidFill>
                <a:srgbClr val="221E1F"/>
              </a:solidFill>
            </a:ln>
          </p:spPr>
          <p:txBody>
            <a:bodyPr wrap="square" lIns="0" tIns="0" rIns="0" bIns="0" rtlCol="0"/>
            <a:lstStyle/>
            <a:p>
              <a:endParaRPr/>
            </a:p>
          </p:txBody>
        </p:sp>
      </p:grpSp>
      <p:sp>
        <p:nvSpPr>
          <p:cNvPr id="18" name="object 18"/>
          <p:cNvSpPr txBox="1"/>
          <p:nvPr/>
        </p:nvSpPr>
        <p:spPr>
          <a:xfrm>
            <a:off x="5336540" y="1337309"/>
            <a:ext cx="76835" cy="147320"/>
          </a:xfrm>
          <a:prstGeom prst="rect">
            <a:avLst/>
          </a:prstGeom>
        </p:spPr>
        <p:txBody>
          <a:bodyPr vert="horz" wrap="square" lIns="0" tIns="12700" rIns="0" bIns="0" rtlCol="0">
            <a:spAutoFit/>
          </a:bodyPr>
          <a:lstStyle/>
          <a:p>
            <a:pPr marL="12700">
              <a:lnSpc>
                <a:spcPct val="100000"/>
              </a:lnSpc>
              <a:spcBef>
                <a:spcPts val="100"/>
              </a:spcBef>
            </a:pPr>
            <a:r>
              <a:rPr sz="800" i="1" spc="-50" dirty="0">
                <a:solidFill>
                  <a:srgbClr val="221E1F"/>
                </a:solidFill>
                <a:latin typeface="Arial"/>
                <a:cs typeface="Arial"/>
              </a:rPr>
              <a:t>d</a:t>
            </a:r>
            <a:endParaRPr sz="800">
              <a:latin typeface="Arial"/>
              <a:cs typeface="Arial"/>
            </a:endParaRPr>
          </a:p>
        </p:txBody>
      </p:sp>
      <p:pic>
        <p:nvPicPr>
          <p:cNvPr id="19" name="object 19"/>
          <p:cNvPicPr/>
          <p:nvPr/>
        </p:nvPicPr>
        <p:blipFill>
          <a:blip r:embed="rId5" cstate="print"/>
          <a:stretch>
            <a:fillRect/>
          </a:stretch>
        </p:blipFill>
        <p:spPr>
          <a:xfrm>
            <a:off x="5003800" y="3636009"/>
            <a:ext cx="2552700" cy="1085850"/>
          </a:xfrm>
          <a:prstGeom prst="rect">
            <a:avLst/>
          </a:prstGeom>
        </p:spPr>
      </p:pic>
      <p:sp>
        <p:nvSpPr>
          <p:cNvPr id="20" name="object 20"/>
          <p:cNvSpPr txBox="1"/>
          <p:nvPr/>
        </p:nvSpPr>
        <p:spPr>
          <a:xfrm>
            <a:off x="6249670" y="1126490"/>
            <a:ext cx="46355" cy="147320"/>
          </a:xfrm>
          <a:prstGeom prst="rect">
            <a:avLst/>
          </a:prstGeom>
        </p:spPr>
        <p:txBody>
          <a:bodyPr vert="horz" wrap="square" lIns="0" tIns="12700" rIns="0" bIns="0" rtlCol="0">
            <a:spAutoFit/>
          </a:bodyPr>
          <a:lstStyle/>
          <a:p>
            <a:pPr marL="12700">
              <a:lnSpc>
                <a:spcPct val="100000"/>
              </a:lnSpc>
              <a:spcBef>
                <a:spcPts val="100"/>
              </a:spcBef>
            </a:pPr>
            <a:r>
              <a:rPr sz="800" i="1" spc="-50" dirty="0">
                <a:solidFill>
                  <a:srgbClr val="221E1F"/>
                </a:solidFill>
                <a:latin typeface="Arial"/>
                <a:cs typeface="Arial"/>
              </a:rPr>
              <a:t>l</a:t>
            </a:r>
            <a:endParaRPr sz="800">
              <a:latin typeface="Arial"/>
              <a:cs typeface="Arial"/>
            </a:endParaRPr>
          </a:p>
        </p:txBody>
      </p:sp>
      <p:sp>
        <p:nvSpPr>
          <p:cNvPr id="21" name="object 21"/>
          <p:cNvSpPr txBox="1"/>
          <p:nvPr/>
        </p:nvSpPr>
        <p:spPr>
          <a:xfrm>
            <a:off x="5994400" y="4456429"/>
            <a:ext cx="101600"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In</a:t>
            </a:r>
            <a:endParaRPr sz="800">
              <a:latin typeface="Arial"/>
              <a:cs typeface="Arial"/>
            </a:endParaRPr>
          </a:p>
        </p:txBody>
      </p:sp>
      <p:sp>
        <p:nvSpPr>
          <p:cNvPr id="22" name="object 22"/>
          <p:cNvSpPr txBox="1"/>
          <p:nvPr/>
        </p:nvSpPr>
        <p:spPr>
          <a:xfrm>
            <a:off x="5280659" y="4550409"/>
            <a:ext cx="97155"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la</a:t>
            </a:r>
            <a:endParaRPr sz="800">
              <a:latin typeface="Arial"/>
              <a:cs typeface="Arial"/>
            </a:endParaRPr>
          </a:p>
        </p:txBody>
      </p:sp>
      <p:sp>
        <p:nvSpPr>
          <p:cNvPr id="23" name="object 23"/>
          <p:cNvSpPr/>
          <p:nvPr/>
        </p:nvSpPr>
        <p:spPr>
          <a:xfrm>
            <a:off x="5139690" y="3749040"/>
            <a:ext cx="1996439" cy="948690"/>
          </a:xfrm>
          <a:custGeom>
            <a:avLst/>
            <a:gdLst/>
            <a:ahLst/>
            <a:cxnLst/>
            <a:rect l="l" t="t" r="r" b="b"/>
            <a:pathLst>
              <a:path w="1996440" h="948689">
                <a:moveTo>
                  <a:pt x="1996439" y="0"/>
                </a:moveTo>
                <a:lnTo>
                  <a:pt x="1996439" y="91439"/>
                </a:lnTo>
              </a:path>
              <a:path w="1996440" h="948689">
                <a:moveTo>
                  <a:pt x="1995169" y="48259"/>
                </a:moveTo>
                <a:lnTo>
                  <a:pt x="897889" y="214629"/>
                </a:lnTo>
              </a:path>
              <a:path w="1996440" h="948689">
                <a:moveTo>
                  <a:pt x="899160" y="172719"/>
                </a:moveTo>
                <a:lnTo>
                  <a:pt x="899160" y="267969"/>
                </a:lnTo>
              </a:path>
              <a:path w="1996440" h="948689">
                <a:moveTo>
                  <a:pt x="584200" y="254000"/>
                </a:moveTo>
                <a:lnTo>
                  <a:pt x="203200" y="312419"/>
                </a:lnTo>
              </a:path>
              <a:path w="1996440" h="948689">
                <a:moveTo>
                  <a:pt x="585470" y="213359"/>
                </a:moveTo>
                <a:lnTo>
                  <a:pt x="585470" y="313689"/>
                </a:lnTo>
              </a:path>
              <a:path w="1996440" h="948689">
                <a:moveTo>
                  <a:pt x="205739" y="267969"/>
                </a:moveTo>
                <a:lnTo>
                  <a:pt x="205739" y="373379"/>
                </a:lnTo>
              </a:path>
              <a:path w="1996440" h="948689">
                <a:moveTo>
                  <a:pt x="955039" y="723899"/>
                </a:moveTo>
                <a:lnTo>
                  <a:pt x="955039" y="817879"/>
                </a:lnTo>
              </a:path>
              <a:path w="1996440" h="948689">
                <a:moveTo>
                  <a:pt x="844550" y="736599"/>
                </a:moveTo>
                <a:lnTo>
                  <a:pt x="844550" y="838199"/>
                </a:lnTo>
              </a:path>
              <a:path w="1996440" h="948689">
                <a:moveTo>
                  <a:pt x="845820" y="796289"/>
                </a:moveTo>
                <a:lnTo>
                  <a:pt x="718820" y="815339"/>
                </a:lnTo>
              </a:path>
              <a:path w="1996440" h="948689">
                <a:moveTo>
                  <a:pt x="1078230" y="758189"/>
                </a:moveTo>
                <a:lnTo>
                  <a:pt x="955039" y="777239"/>
                </a:lnTo>
              </a:path>
              <a:path w="1996440" h="948689">
                <a:moveTo>
                  <a:pt x="252730" y="826769"/>
                </a:moveTo>
                <a:lnTo>
                  <a:pt x="252730" y="920749"/>
                </a:lnTo>
              </a:path>
              <a:path w="1996440" h="948689">
                <a:moveTo>
                  <a:pt x="123189" y="836929"/>
                </a:moveTo>
                <a:lnTo>
                  <a:pt x="123189" y="948689"/>
                </a:lnTo>
              </a:path>
              <a:path w="1996440" h="948689">
                <a:moveTo>
                  <a:pt x="121920" y="899159"/>
                </a:moveTo>
                <a:lnTo>
                  <a:pt x="0" y="918209"/>
                </a:lnTo>
              </a:path>
              <a:path w="1996440" h="948689">
                <a:moveTo>
                  <a:pt x="382270" y="861059"/>
                </a:moveTo>
                <a:lnTo>
                  <a:pt x="254000" y="880109"/>
                </a:lnTo>
              </a:path>
            </a:pathLst>
          </a:custGeom>
          <a:ln w="3593">
            <a:solidFill>
              <a:srgbClr val="221E1F"/>
            </a:solidFill>
          </a:ln>
        </p:spPr>
        <p:txBody>
          <a:bodyPr wrap="square" lIns="0" tIns="0" rIns="0" bIns="0" rtlCol="0"/>
          <a:lstStyle/>
          <a:p>
            <a:endParaRPr/>
          </a:p>
        </p:txBody>
      </p:sp>
      <p:pic>
        <p:nvPicPr>
          <p:cNvPr id="24" name="object 24"/>
          <p:cNvPicPr/>
          <p:nvPr/>
        </p:nvPicPr>
        <p:blipFill>
          <a:blip r:embed="rId6" cstate="print"/>
          <a:stretch>
            <a:fillRect/>
          </a:stretch>
        </p:blipFill>
        <p:spPr>
          <a:xfrm>
            <a:off x="4989829" y="2799083"/>
            <a:ext cx="2566670" cy="706475"/>
          </a:xfrm>
          <a:prstGeom prst="rect">
            <a:avLst/>
          </a:prstGeom>
        </p:spPr>
      </p:pic>
      <p:sp>
        <p:nvSpPr>
          <p:cNvPr id="25" name="object 25"/>
          <p:cNvSpPr txBox="1"/>
          <p:nvPr/>
        </p:nvSpPr>
        <p:spPr>
          <a:xfrm>
            <a:off x="6250940" y="2696209"/>
            <a:ext cx="92075"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lc</a:t>
            </a:r>
            <a:endParaRPr sz="800">
              <a:latin typeface="Arial"/>
              <a:cs typeface="Arial"/>
            </a:endParaRPr>
          </a:p>
        </p:txBody>
      </p:sp>
      <p:grpSp>
        <p:nvGrpSpPr>
          <p:cNvPr id="26" name="object 26"/>
          <p:cNvGrpSpPr/>
          <p:nvPr/>
        </p:nvGrpSpPr>
        <p:grpSpPr>
          <a:xfrm>
            <a:off x="5228063" y="2660650"/>
            <a:ext cx="2198370" cy="915669"/>
            <a:chOff x="5228063" y="2660650"/>
            <a:chExt cx="2198370" cy="915669"/>
          </a:xfrm>
        </p:grpSpPr>
        <p:sp>
          <p:nvSpPr>
            <p:cNvPr id="27" name="object 27"/>
            <p:cNvSpPr/>
            <p:nvPr/>
          </p:nvSpPr>
          <p:spPr>
            <a:xfrm>
              <a:off x="5396230" y="2660650"/>
              <a:ext cx="2028189" cy="628650"/>
            </a:xfrm>
            <a:custGeom>
              <a:avLst/>
              <a:gdLst/>
              <a:ahLst/>
              <a:cxnLst/>
              <a:rect l="l" t="t" r="r" b="b"/>
              <a:pathLst>
                <a:path w="2028190" h="628650">
                  <a:moveTo>
                    <a:pt x="1996440" y="10159"/>
                  </a:moveTo>
                  <a:lnTo>
                    <a:pt x="1996440" y="130809"/>
                  </a:lnTo>
                </a:path>
                <a:path w="2028190" h="628650">
                  <a:moveTo>
                    <a:pt x="1821179" y="0"/>
                  </a:moveTo>
                  <a:lnTo>
                    <a:pt x="1821179" y="148590"/>
                  </a:lnTo>
                </a:path>
                <a:path w="2028190" h="628650">
                  <a:moveTo>
                    <a:pt x="0" y="260350"/>
                  </a:moveTo>
                  <a:lnTo>
                    <a:pt x="0" y="454659"/>
                  </a:lnTo>
                </a:path>
                <a:path w="2028190" h="628650">
                  <a:moveTo>
                    <a:pt x="127000" y="350520"/>
                  </a:moveTo>
                  <a:lnTo>
                    <a:pt x="127000" y="433070"/>
                  </a:lnTo>
                </a:path>
                <a:path w="2028190" h="628650">
                  <a:moveTo>
                    <a:pt x="1821179" y="35559"/>
                  </a:moveTo>
                  <a:lnTo>
                    <a:pt x="0" y="312420"/>
                  </a:lnTo>
                </a:path>
                <a:path w="2028190" h="628650">
                  <a:moveTo>
                    <a:pt x="125730" y="397509"/>
                  </a:moveTo>
                  <a:lnTo>
                    <a:pt x="1270" y="417829"/>
                  </a:lnTo>
                </a:path>
                <a:path w="2028190" h="628650">
                  <a:moveTo>
                    <a:pt x="2028190" y="123190"/>
                  </a:moveTo>
                  <a:lnTo>
                    <a:pt x="1845310" y="151129"/>
                  </a:lnTo>
                </a:path>
                <a:path w="2028190" h="628650">
                  <a:moveTo>
                    <a:pt x="2028190" y="542290"/>
                  </a:moveTo>
                  <a:lnTo>
                    <a:pt x="1897379" y="562609"/>
                  </a:lnTo>
                </a:path>
                <a:path w="2028190" h="628650">
                  <a:moveTo>
                    <a:pt x="1995170" y="547370"/>
                  </a:moveTo>
                  <a:lnTo>
                    <a:pt x="1995170" y="628650"/>
                  </a:lnTo>
                </a:path>
              </a:pathLst>
            </a:custGeom>
            <a:ln w="3593">
              <a:solidFill>
                <a:srgbClr val="221E1F"/>
              </a:solidFill>
            </a:ln>
          </p:spPr>
          <p:txBody>
            <a:bodyPr wrap="square" lIns="0" tIns="0" rIns="0" bIns="0" rtlCol="0"/>
            <a:lstStyle/>
            <a:p>
              <a:endParaRPr/>
            </a:p>
          </p:txBody>
        </p:sp>
        <p:sp>
          <p:nvSpPr>
            <p:cNvPr id="28" name="object 28"/>
            <p:cNvSpPr/>
            <p:nvPr/>
          </p:nvSpPr>
          <p:spPr>
            <a:xfrm>
              <a:off x="7007860" y="3248659"/>
              <a:ext cx="149860" cy="99060"/>
            </a:xfrm>
            <a:custGeom>
              <a:avLst/>
              <a:gdLst/>
              <a:ahLst/>
              <a:cxnLst/>
              <a:rect l="l" t="t" r="r" b="b"/>
              <a:pathLst>
                <a:path w="149859" h="99060">
                  <a:moveTo>
                    <a:pt x="149860" y="99060"/>
                  </a:moveTo>
                  <a:lnTo>
                    <a:pt x="0" y="0"/>
                  </a:lnTo>
                </a:path>
              </a:pathLst>
            </a:custGeom>
            <a:ln w="3175">
              <a:solidFill>
                <a:srgbClr val="221E1F"/>
              </a:solidFill>
            </a:ln>
          </p:spPr>
          <p:txBody>
            <a:bodyPr wrap="square" lIns="0" tIns="0" rIns="0" bIns="0" rtlCol="0"/>
            <a:lstStyle/>
            <a:p>
              <a:endParaRPr/>
            </a:p>
          </p:txBody>
        </p:sp>
        <p:sp>
          <p:nvSpPr>
            <p:cNvPr id="29" name="object 29"/>
            <p:cNvSpPr/>
            <p:nvPr/>
          </p:nvSpPr>
          <p:spPr>
            <a:xfrm>
              <a:off x="5229860" y="3074669"/>
              <a:ext cx="902969" cy="501650"/>
            </a:xfrm>
            <a:custGeom>
              <a:avLst/>
              <a:gdLst/>
              <a:ahLst/>
              <a:cxnLst/>
              <a:rect l="l" t="t" r="r" b="b"/>
              <a:pathLst>
                <a:path w="902970" h="501650">
                  <a:moveTo>
                    <a:pt x="902969" y="403859"/>
                  </a:moveTo>
                  <a:lnTo>
                    <a:pt x="759460" y="312420"/>
                  </a:lnTo>
                </a:path>
                <a:path w="902970" h="501650">
                  <a:moveTo>
                    <a:pt x="417829" y="461009"/>
                  </a:moveTo>
                  <a:lnTo>
                    <a:pt x="274319" y="373379"/>
                  </a:lnTo>
                </a:path>
                <a:path w="902970" h="501650">
                  <a:moveTo>
                    <a:pt x="21589" y="420370"/>
                  </a:moveTo>
                  <a:lnTo>
                    <a:pt x="21589" y="501650"/>
                  </a:lnTo>
                </a:path>
                <a:path w="902970" h="501650">
                  <a:moveTo>
                    <a:pt x="205739" y="393700"/>
                  </a:moveTo>
                  <a:lnTo>
                    <a:pt x="1269" y="425450"/>
                  </a:lnTo>
                </a:path>
                <a:path w="902970" h="501650">
                  <a:moveTo>
                    <a:pt x="146050" y="62229"/>
                  </a:moveTo>
                  <a:lnTo>
                    <a:pt x="0" y="83820"/>
                  </a:lnTo>
                </a:path>
                <a:path w="902970" h="501650">
                  <a:moveTo>
                    <a:pt x="17779" y="0"/>
                  </a:moveTo>
                  <a:lnTo>
                    <a:pt x="17779" y="81279"/>
                  </a:lnTo>
                </a:path>
              </a:pathLst>
            </a:custGeom>
            <a:ln w="3593">
              <a:solidFill>
                <a:srgbClr val="221E1F"/>
              </a:solidFill>
            </a:ln>
          </p:spPr>
          <p:txBody>
            <a:bodyPr wrap="square" lIns="0" tIns="0" rIns="0" bIns="0" rtlCol="0"/>
            <a:lstStyle/>
            <a:p>
              <a:endParaRPr/>
            </a:p>
          </p:txBody>
        </p:sp>
      </p:grpSp>
      <p:sp>
        <p:nvSpPr>
          <p:cNvPr id="30" name="object 30"/>
          <p:cNvSpPr txBox="1"/>
          <p:nvPr/>
        </p:nvSpPr>
        <p:spPr>
          <a:xfrm>
            <a:off x="5199379" y="3329940"/>
            <a:ext cx="2322830" cy="713016"/>
          </a:xfrm>
          <a:prstGeom prst="rect">
            <a:avLst/>
          </a:prstGeom>
        </p:spPr>
        <p:txBody>
          <a:bodyPr vert="horz" wrap="square" lIns="0" tIns="17780" rIns="0" bIns="0" rtlCol="0">
            <a:spAutoFit/>
          </a:bodyPr>
          <a:lstStyle/>
          <a:p>
            <a:pPr marL="853440" marR="5080" indent="610870">
              <a:lnSpc>
                <a:spcPts val="950"/>
              </a:lnSpc>
              <a:spcBef>
                <a:spcPts val="140"/>
              </a:spcBef>
            </a:pPr>
            <a:r>
              <a:rPr lang="pt-PT" sz="800" i="1" spc="-50" dirty="0" err="1">
                <a:solidFill>
                  <a:srgbClr val="221E1F"/>
                </a:solidFill>
                <a:latin typeface="Arial"/>
                <a:cs typeface="Arial"/>
              </a:rPr>
              <a:t>Female</a:t>
            </a:r>
            <a:r>
              <a:rPr lang="pt-PT" sz="800" i="1" spc="-50" dirty="0">
                <a:solidFill>
                  <a:srgbClr val="221E1F"/>
                </a:solidFill>
                <a:latin typeface="Arial"/>
                <a:cs typeface="Arial"/>
              </a:rPr>
              <a:t> </a:t>
            </a:r>
            <a:r>
              <a:rPr lang="pt-PT" sz="800" i="1" spc="-50" dirty="0" err="1">
                <a:solidFill>
                  <a:srgbClr val="221E1F"/>
                </a:solidFill>
                <a:latin typeface="Arial"/>
                <a:cs typeface="Arial"/>
              </a:rPr>
              <a:t>Component</a:t>
            </a:r>
            <a:r>
              <a:rPr sz="800" i="1" spc="500" dirty="0">
                <a:solidFill>
                  <a:srgbClr val="221E1F"/>
                </a:solidFill>
                <a:latin typeface="Arial"/>
                <a:cs typeface="Arial"/>
              </a:rPr>
              <a:t> </a:t>
            </a:r>
            <a:r>
              <a:rPr lang="pt-PT" sz="800" i="1" spc="-55" dirty="0" err="1">
                <a:solidFill>
                  <a:srgbClr val="221E1F"/>
                </a:solidFill>
                <a:latin typeface="Arial"/>
                <a:cs typeface="Arial"/>
              </a:rPr>
              <a:t>Locking</a:t>
            </a:r>
            <a:r>
              <a:rPr lang="pt-PT" sz="800" i="1" spc="-55" dirty="0">
                <a:solidFill>
                  <a:srgbClr val="221E1F"/>
                </a:solidFill>
                <a:latin typeface="Arial"/>
                <a:cs typeface="Arial"/>
              </a:rPr>
              <a:t> </a:t>
            </a:r>
            <a:r>
              <a:rPr lang="pt-PT" sz="800" i="1" spc="-55" dirty="0" err="1">
                <a:solidFill>
                  <a:srgbClr val="221E1F"/>
                </a:solidFill>
                <a:latin typeface="Arial"/>
                <a:cs typeface="Arial"/>
              </a:rPr>
              <a:t>Nut</a:t>
            </a:r>
            <a:endParaRPr sz="800" dirty="0">
              <a:latin typeface="Arial"/>
              <a:cs typeface="Arial"/>
            </a:endParaRPr>
          </a:p>
          <a:p>
            <a:pPr marL="12700">
              <a:lnSpc>
                <a:spcPts val="690"/>
              </a:lnSpc>
            </a:pPr>
            <a:r>
              <a:rPr lang="pt-PT" sz="800" i="1" spc="-50" dirty="0">
                <a:solidFill>
                  <a:srgbClr val="221E1F"/>
                </a:solidFill>
                <a:latin typeface="Arial"/>
                <a:cs typeface="Arial"/>
              </a:rPr>
              <a:t>Male </a:t>
            </a:r>
            <a:r>
              <a:rPr lang="pt-PT" sz="800" i="1" spc="-50" dirty="0" err="1">
                <a:solidFill>
                  <a:srgbClr val="221E1F"/>
                </a:solidFill>
                <a:latin typeface="Arial"/>
                <a:cs typeface="Arial"/>
              </a:rPr>
              <a:t>Component</a:t>
            </a:r>
            <a:endParaRPr sz="800" dirty="0">
              <a:latin typeface="Arial"/>
              <a:cs typeface="Arial"/>
            </a:endParaRPr>
          </a:p>
          <a:p>
            <a:pPr marL="448309" algn="ctr">
              <a:lnSpc>
                <a:spcPct val="100000"/>
              </a:lnSpc>
              <a:spcBef>
                <a:spcPts val="570"/>
              </a:spcBef>
            </a:pPr>
            <a:r>
              <a:rPr sz="800" i="1" spc="-25" dirty="0">
                <a:solidFill>
                  <a:srgbClr val="221E1F"/>
                </a:solidFill>
                <a:latin typeface="Arial"/>
                <a:cs typeface="Arial"/>
              </a:rPr>
              <a:t>ls</a:t>
            </a:r>
            <a:endParaRPr sz="800" dirty="0">
              <a:latin typeface="Arial"/>
              <a:cs typeface="Arial"/>
            </a:endParaRPr>
          </a:p>
          <a:p>
            <a:pPr marR="1639570" algn="ctr">
              <a:lnSpc>
                <a:spcPct val="100000"/>
              </a:lnSpc>
              <a:spcBef>
                <a:spcPts val="229"/>
              </a:spcBef>
            </a:pPr>
            <a:r>
              <a:rPr sz="800" i="1" spc="-25" dirty="0">
                <a:solidFill>
                  <a:srgbClr val="221E1F"/>
                </a:solidFill>
                <a:latin typeface="Arial"/>
                <a:cs typeface="Arial"/>
              </a:rPr>
              <a:t>le</a:t>
            </a:r>
            <a:endParaRPr sz="800" dirty="0">
              <a:latin typeface="Arial"/>
              <a:cs typeface="Arial"/>
            </a:endParaRPr>
          </a:p>
        </p:txBody>
      </p:sp>
      <p:sp>
        <p:nvSpPr>
          <p:cNvPr id="31" name="object 31"/>
          <p:cNvSpPr txBox="1"/>
          <p:nvPr/>
        </p:nvSpPr>
        <p:spPr>
          <a:xfrm>
            <a:off x="7332980" y="2504440"/>
            <a:ext cx="128905"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d1</a:t>
            </a:r>
            <a:endParaRPr sz="800">
              <a:latin typeface="Arial"/>
              <a:cs typeface="Arial"/>
            </a:endParaRPr>
          </a:p>
        </p:txBody>
      </p:sp>
      <p:sp>
        <p:nvSpPr>
          <p:cNvPr id="32" name="object 32"/>
          <p:cNvSpPr txBox="1"/>
          <p:nvPr/>
        </p:nvSpPr>
        <p:spPr>
          <a:xfrm>
            <a:off x="5190490" y="2927350"/>
            <a:ext cx="128270"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d2</a:t>
            </a:r>
            <a:endParaRPr sz="800">
              <a:latin typeface="Arial"/>
              <a:cs typeface="Arial"/>
            </a:endParaRPr>
          </a:p>
        </p:txBody>
      </p:sp>
      <p:sp>
        <p:nvSpPr>
          <p:cNvPr id="33" name="object 33"/>
          <p:cNvSpPr txBox="1"/>
          <p:nvPr/>
        </p:nvSpPr>
        <p:spPr>
          <a:xfrm>
            <a:off x="5431790" y="2936240"/>
            <a:ext cx="65405" cy="147320"/>
          </a:xfrm>
          <a:prstGeom prst="rect">
            <a:avLst/>
          </a:prstGeom>
        </p:spPr>
        <p:txBody>
          <a:bodyPr vert="horz" wrap="square" lIns="0" tIns="12700" rIns="0" bIns="0" rtlCol="0">
            <a:spAutoFit/>
          </a:bodyPr>
          <a:lstStyle/>
          <a:p>
            <a:pPr marL="12700">
              <a:lnSpc>
                <a:spcPct val="100000"/>
              </a:lnSpc>
              <a:spcBef>
                <a:spcPts val="100"/>
              </a:spcBef>
            </a:pPr>
            <a:r>
              <a:rPr sz="800" i="1" spc="-25" dirty="0">
                <a:solidFill>
                  <a:srgbClr val="221E1F"/>
                </a:solidFill>
                <a:latin typeface="Arial"/>
                <a:cs typeface="Arial"/>
              </a:rPr>
              <a:t>li</a:t>
            </a:r>
            <a:endParaRPr sz="800">
              <a:latin typeface="Arial"/>
              <a:cs typeface="Arial"/>
            </a:endParaRPr>
          </a:p>
        </p:txBody>
      </p:sp>
      <p:grpSp>
        <p:nvGrpSpPr>
          <p:cNvPr id="34" name="object 34"/>
          <p:cNvGrpSpPr/>
          <p:nvPr/>
        </p:nvGrpSpPr>
        <p:grpSpPr>
          <a:xfrm>
            <a:off x="4991100" y="6197600"/>
            <a:ext cx="2565400" cy="1242060"/>
            <a:chOff x="4991100" y="6197600"/>
            <a:chExt cx="2565400" cy="1242060"/>
          </a:xfrm>
        </p:grpSpPr>
        <p:pic>
          <p:nvPicPr>
            <p:cNvPr id="35" name="object 35"/>
            <p:cNvPicPr/>
            <p:nvPr/>
          </p:nvPicPr>
          <p:blipFill>
            <a:blip r:embed="rId7" cstate="print"/>
            <a:stretch>
              <a:fillRect/>
            </a:stretch>
          </p:blipFill>
          <p:spPr>
            <a:xfrm>
              <a:off x="4991100" y="6197600"/>
              <a:ext cx="2565400" cy="1242060"/>
            </a:xfrm>
            <a:prstGeom prst="rect">
              <a:avLst/>
            </a:prstGeom>
          </p:spPr>
        </p:pic>
        <p:sp>
          <p:nvSpPr>
            <p:cNvPr id="36" name="object 36"/>
            <p:cNvSpPr/>
            <p:nvPr/>
          </p:nvSpPr>
          <p:spPr>
            <a:xfrm>
              <a:off x="5455919" y="6290310"/>
              <a:ext cx="1506220" cy="1036319"/>
            </a:xfrm>
            <a:custGeom>
              <a:avLst/>
              <a:gdLst/>
              <a:ahLst/>
              <a:cxnLst/>
              <a:rect l="l" t="t" r="r" b="b"/>
              <a:pathLst>
                <a:path w="1506220" h="1036320">
                  <a:moveTo>
                    <a:pt x="260350" y="162560"/>
                  </a:moveTo>
                  <a:lnTo>
                    <a:pt x="260350" y="365760"/>
                  </a:lnTo>
                </a:path>
                <a:path w="1506220" h="1036320">
                  <a:moveTo>
                    <a:pt x="1506220" y="0"/>
                  </a:moveTo>
                  <a:lnTo>
                    <a:pt x="1506220" y="203200"/>
                  </a:lnTo>
                </a:path>
                <a:path w="1506220" h="1036320">
                  <a:moveTo>
                    <a:pt x="40639" y="283210"/>
                  </a:moveTo>
                  <a:lnTo>
                    <a:pt x="40639" y="412750"/>
                  </a:lnTo>
                </a:path>
                <a:path w="1506220" h="1036320">
                  <a:moveTo>
                    <a:pt x="26669" y="955039"/>
                  </a:moveTo>
                  <a:lnTo>
                    <a:pt x="26669" y="1036319"/>
                  </a:lnTo>
                </a:path>
                <a:path w="1506220" h="1036320">
                  <a:moveTo>
                    <a:pt x="1503679" y="26669"/>
                  </a:moveTo>
                  <a:lnTo>
                    <a:pt x="257809" y="193039"/>
                  </a:lnTo>
                </a:path>
                <a:path w="1506220" h="1036320">
                  <a:moveTo>
                    <a:pt x="238759" y="386079"/>
                  </a:moveTo>
                  <a:lnTo>
                    <a:pt x="6350" y="417829"/>
                  </a:lnTo>
                </a:path>
                <a:path w="1506220" h="1036320">
                  <a:moveTo>
                    <a:pt x="309879" y="914400"/>
                  </a:moveTo>
                  <a:lnTo>
                    <a:pt x="0" y="955039"/>
                  </a:lnTo>
                </a:path>
              </a:pathLst>
            </a:custGeom>
            <a:ln w="3593">
              <a:solidFill>
                <a:srgbClr val="221E1F"/>
              </a:solidFill>
            </a:ln>
          </p:spPr>
          <p:txBody>
            <a:bodyPr wrap="square" lIns="0" tIns="0" rIns="0" bIns="0" rtlCol="0"/>
            <a:lstStyle/>
            <a:p>
              <a:endParaRPr/>
            </a:p>
          </p:txBody>
        </p:sp>
      </p:grpSp>
      <p:sp>
        <p:nvSpPr>
          <p:cNvPr id="37" name="object 37"/>
          <p:cNvSpPr txBox="1"/>
          <p:nvPr/>
        </p:nvSpPr>
        <p:spPr>
          <a:xfrm>
            <a:off x="6323329" y="6224270"/>
            <a:ext cx="46355" cy="147320"/>
          </a:xfrm>
          <a:prstGeom prst="rect">
            <a:avLst/>
          </a:prstGeom>
        </p:spPr>
        <p:txBody>
          <a:bodyPr vert="horz" wrap="square" lIns="0" tIns="12700" rIns="0" bIns="0" rtlCol="0">
            <a:spAutoFit/>
          </a:bodyPr>
          <a:lstStyle/>
          <a:p>
            <a:pPr marL="12700">
              <a:lnSpc>
                <a:spcPct val="100000"/>
              </a:lnSpc>
              <a:spcBef>
                <a:spcPts val="100"/>
              </a:spcBef>
            </a:pPr>
            <a:r>
              <a:rPr sz="800" i="1" spc="-50" dirty="0">
                <a:solidFill>
                  <a:srgbClr val="221E1F"/>
                </a:solidFill>
                <a:latin typeface="Arial"/>
                <a:cs typeface="Arial"/>
              </a:rPr>
              <a:t>l</a:t>
            </a:r>
            <a:endParaRPr sz="800">
              <a:latin typeface="Arial"/>
              <a:cs typeface="Arial"/>
            </a:endParaRPr>
          </a:p>
        </p:txBody>
      </p:sp>
      <p:graphicFrame>
        <p:nvGraphicFramePr>
          <p:cNvPr id="38" name="object 38"/>
          <p:cNvGraphicFramePr>
            <a:graphicFrameLocks noGrp="1"/>
          </p:cNvGraphicFramePr>
          <p:nvPr>
            <p:extLst>
              <p:ext uri="{D42A27DB-BD31-4B8C-83A1-F6EECF244321}">
                <p14:modId xmlns:p14="http://schemas.microsoft.com/office/powerpoint/2010/main" val="3203149679"/>
              </p:ext>
            </p:extLst>
          </p:nvPr>
        </p:nvGraphicFramePr>
        <p:xfrm>
          <a:off x="684530" y="1643327"/>
          <a:ext cx="4134483" cy="634365"/>
        </p:xfrm>
        <a:graphic>
          <a:graphicData uri="http://schemas.openxmlformats.org/drawingml/2006/table">
            <a:tbl>
              <a:tblPr firstRow="1" bandRow="1">
                <a:tableStyleId>{2D5ABB26-0587-4C30-8999-92F81FD0307C}</a:tableStyleId>
              </a:tblPr>
              <a:tblGrid>
                <a:gridCol w="1242695">
                  <a:extLst>
                    <a:ext uri="{9D8B030D-6E8A-4147-A177-3AD203B41FA5}">
                      <a16:colId xmlns:a16="http://schemas.microsoft.com/office/drawing/2014/main" val="20000"/>
                    </a:ext>
                  </a:extLst>
                </a:gridCol>
                <a:gridCol w="240665">
                  <a:extLst>
                    <a:ext uri="{9D8B030D-6E8A-4147-A177-3AD203B41FA5}">
                      <a16:colId xmlns:a16="http://schemas.microsoft.com/office/drawing/2014/main" val="20001"/>
                    </a:ext>
                  </a:extLst>
                </a:gridCol>
                <a:gridCol w="398145">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60680">
                  <a:extLst>
                    <a:ext uri="{9D8B030D-6E8A-4147-A177-3AD203B41FA5}">
                      <a16:colId xmlns:a16="http://schemas.microsoft.com/office/drawing/2014/main" val="20004"/>
                    </a:ext>
                  </a:extLst>
                </a:gridCol>
                <a:gridCol w="360044">
                  <a:extLst>
                    <a:ext uri="{9D8B030D-6E8A-4147-A177-3AD203B41FA5}">
                      <a16:colId xmlns:a16="http://schemas.microsoft.com/office/drawing/2014/main" val="20005"/>
                    </a:ext>
                  </a:extLst>
                </a:gridCol>
                <a:gridCol w="360680">
                  <a:extLst>
                    <a:ext uri="{9D8B030D-6E8A-4147-A177-3AD203B41FA5}">
                      <a16:colId xmlns:a16="http://schemas.microsoft.com/office/drawing/2014/main" val="20006"/>
                    </a:ext>
                  </a:extLst>
                </a:gridCol>
                <a:gridCol w="359410">
                  <a:extLst>
                    <a:ext uri="{9D8B030D-6E8A-4147-A177-3AD203B41FA5}">
                      <a16:colId xmlns:a16="http://schemas.microsoft.com/office/drawing/2014/main" val="20007"/>
                    </a:ext>
                  </a:extLst>
                </a:gridCol>
                <a:gridCol w="453389">
                  <a:extLst>
                    <a:ext uri="{9D8B030D-6E8A-4147-A177-3AD203B41FA5}">
                      <a16:colId xmlns:a16="http://schemas.microsoft.com/office/drawing/2014/main" val="20008"/>
                    </a:ext>
                  </a:extLst>
                </a:gridCol>
              </a:tblGrid>
              <a:tr h="125095">
                <a:tc>
                  <a:txBody>
                    <a:bodyPr/>
                    <a:lstStyle/>
                    <a:p>
                      <a:pPr>
                        <a:lnSpc>
                          <a:spcPts val="690"/>
                        </a:lnSpc>
                        <a:spcBef>
                          <a:spcPts val="70"/>
                        </a:spcBef>
                      </a:pPr>
                      <a:r>
                        <a:rPr lang="pt-PT" sz="700" spc="-55" dirty="0" err="1">
                          <a:solidFill>
                            <a:srgbClr val="204599"/>
                          </a:solidFill>
                          <a:latin typeface="Arial Black"/>
                          <a:cs typeface="Arial Black"/>
                        </a:rPr>
                        <a:t>Rod</a:t>
                      </a:r>
                      <a:r>
                        <a:rPr lang="pt-PT" sz="700" spc="-55" dirty="0">
                          <a:solidFill>
                            <a:srgbClr val="204599"/>
                          </a:solidFill>
                          <a:latin typeface="Arial Black"/>
                          <a:cs typeface="Arial Black"/>
                        </a:rPr>
                        <a:t> </a:t>
                      </a:r>
                      <a:r>
                        <a:rPr lang="pt-PT" sz="700" spc="-55" dirty="0" err="1">
                          <a:solidFill>
                            <a:srgbClr val="204599"/>
                          </a:solidFill>
                          <a:latin typeface="Arial Black"/>
                          <a:cs typeface="Arial Black"/>
                        </a:rPr>
                        <a:t>diameter</a:t>
                      </a:r>
                      <a:r>
                        <a:rPr sz="700" spc="20" dirty="0">
                          <a:solidFill>
                            <a:srgbClr val="204599"/>
                          </a:solidFill>
                          <a:latin typeface="Arial Black"/>
                          <a:cs typeface="Arial Black"/>
                        </a:rPr>
                        <a:t> </a:t>
                      </a:r>
                      <a:r>
                        <a:rPr sz="700" spc="-20" dirty="0">
                          <a:solidFill>
                            <a:srgbClr val="204599"/>
                          </a:solidFill>
                          <a:latin typeface="Arial Black"/>
                          <a:cs typeface="Arial Black"/>
                        </a:rPr>
                        <a:t>(mm)</a:t>
                      </a:r>
                      <a:endParaRPr sz="700" dirty="0">
                        <a:latin typeface="Arial Black"/>
                        <a:cs typeface="Arial Black"/>
                      </a:endParaRPr>
                    </a:p>
                  </a:txBody>
                  <a:tcPr marL="0" marR="0" marT="8890" marB="0">
                    <a:lnB w="6350">
                      <a:solidFill>
                        <a:srgbClr val="221E1F"/>
                      </a:solidFill>
                      <a:prstDash val="solid"/>
                    </a:lnB>
                  </a:tcPr>
                </a:tc>
                <a:tc>
                  <a:txBody>
                    <a:bodyPr/>
                    <a:lstStyle/>
                    <a:p>
                      <a:pPr>
                        <a:lnSpc>
                          <a:spcPct val="100000"/>
                        </a:lnSpc>
                      </a:pPr>
                      <a:endParaRPr sz="500">
                        <a:latin typeface="Times New Roman"/>
                        <a:cs typeface="Times New Roman"/>
                      </a:endParaRPr>
                    </a:p>
                  </a:txBody>
                  <a:tcPr marL="0" marR="0" marT="0" marB="0">
                    <a:lnB w="6350">
                      <a:solidFill>
                        <a:srgbClr val="221E1F"/>
                      </a:solidFill>
                      <a:prstDash val="solid"/>
                    </a:lnB>
                  </a:tcPr>
                </a:tc>
                <a:tc>
                  <a:txBody>
                    <a:bodyPr/>
                    <a:lstStyle/>
                    <a:p>
                      <a:pPr marL="33655" algn="ctr">
                        <a:lnSpc>
                          <a:spcPts val="690"/>
                        </a:lnSpc>
                        <a:spcBef>
                          <a:spcPts val="70"/>
                        </a:spcBef>
                      </a:pPr>
                      <a:r>
                        <a:rPr sz="700" spc="-25" dirty="0">
                          <a:solidFill>
                            <a:srgbClr val="204599"/>
                          </a:solidFill>
                          <a:latin typeface="Arial Black"/>
                          <a:cs typeface="Arial Black"/>
                        </a:rPr>
                        <a:t>12</a:t>
                      </a:r>
                      <a:endParaRPr sz="700">
                        <a:latin typeface="Arial Black"/>
                        <a:cs typeface="Arial Black"/>
                      </a:endParaRPr>
                    </a:p>
                  </a:txBody>
                  <a:tcPr marL="0" marR="0" marT="8890" marB="0">
                    <a:lnB w="6350">
                      <a:solidFill>
                        <a:srgbClr val="221E1F"/>
                      </a:solidFill>
                      <a:prstDash val="solid"/>
                    </a:lnB>
                  </a:tcPr>
                </a:tc>
                <a:tc>
                  <a:txBody>
                    <a:bodyPr/>
                    <a:lstStyle/>
                    <a:p>
                      <a:pPr marL="124460">
                        <a:lnSpc>
                          <a:spcPts val="690"/>
                        </a:lnSpc>
                        <a:spcBef>
                          <a:spcPts val="70"/>
                        </a:spcBef>
                      </a:pPr>
                      <a:r>
                        <a:rPr sz="700" spc="-25" dirty="0">
                          <a:solidFill>
                            <a:srgbClr val="204599"/>
                          </a:solidFill>
                          <a:latin typeface="Arial Black"/>
                          <a:cs typeface="Arial Black"/>
                        </a:rPr>
                        <a:t>14</a:t>
                      </a:r>
                      <a:endParaRPr sz="700">
                        <a:latin typeface="Arial Black"/>
                        <a:cs typeface="Arial Black"/>
                      </a:endParaRPr>
                    </a:p>
                  </a:txBody>
                  <a:tcPr marL="0" marR="0" marT="8890" marB="0">
                    <a:lnB w="6350">
                      <a:solidFill>
                        <a:srgbClr val="221E1F"/>
                      </a:solidFill>
                      <a:prstDash val="solid"/>
                    </a:lnB>
                  </a:tcPr>
                </a:tc>
                <a:tc>
                  <a:txBody>
                    <a:bodyPr/>
                    <a:lstStyle/>
                    <a:p>
                      <a:pPr marR="121285" algn="r">
                        <a:lnSpc>
                          <a:spcPts val="690"/>
                        </a:lnSpc>
                        <a:spcBef>
                          <a:spcPts val="70"/>
                        </a:spcBef>
                      </a:pPr>
                      <a:r>
                        <a:rPr sz="700" spc="-25" dirty="0">
                          <a:solidFill>
                            <a:srgbClr val="204599"/>
                          </a:solidFill>
                          <a:latin typeface="Arial Black"/>
                          <a:cs typeface="Arial Black"/>
                        </a:rPr>
                        <a:t>16</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20</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25</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28</a:t>
                      </a:r>
                      <a:endParaRPr sz="700">
                        <a:latin typeface="Arial Black"/>
                        <a:cs typeface="Arial Black"/>
                      </a:endParaRPr>
                    </a:p>
                  </a:txBody>
                  <a:tcPr marL="0" marR="0" marT="8890" marB="0">
                    <a:lnB w="6350">
                      <a:solidFill>
                        <a:srgbClr val="221E1F"/>
                      </a:solidFill>
                      <a:prstDash val="solid"/>
                    </a:lnB>
                  </a:tcPr>
                </a:tc>
                <a:tc>
                  <a:txBody>
                    <a:bodyPr/>
                    <a:lstStyle/>
                    <a:p>
                      <a:pPr marL="125730">
                        <a:lnSpc>
                          <a:spcPts val="690"/>
                        </a:lnSpc>
                        <a:spcBef>
                          <a:spcPts val="70"/>
                        </a:spcBef>
                      </a:pPr>
                      <a:r>
                        <a:rPr sz="700" spc="-25" dirty="0">
                          <a:solidFill>
                            <a:srgbClr val="204599"/>
                          </a:solidFill>
                          <a:latin typeface="Arial Black"/>
                          <a:cs typeface="Arial Black"/>
                        </a:rPr>
                        <a:t>32</a:t>
                      </a:r>
                      <a:endParaRPr sz="700">
                        <a:latin typeface="Arial Black"/>
                        <a:cs typeface="Arial Black"/>
                      </a:endParaRPr>
                    </a:p>
                  </a:txBody>
                  <a:tcPr marL="0" marR="0" marT="8890" marB="0">
                    <a:lnB w="6350">
                      <a:solidFill>
                        <a:srgbClr val="221E1F"/>
                      </a:solidFill>
                      <a:prstDash val="solid"/>
                    </a:lnB>
                  </a:tcPr>
                </a:tc>
                <a:extLst>
                  <a:ext uri="{0D108BD9-81ED-4DB2-BD59-A6C34878D82A}">
                    <a16:rowId xmlns:a16="http://schemas.microsoft.com/office/drawing/2014/main" val="10000"/>
                  </a:ext>
                </a:extLst>
              </a:tr>
              <a:tr h="114300">
                <a:tc>
                  <a:txBody>
                    <a:bodyPr/>
                    <a:lstStyle/>
                    <a:p>
                      <a:pPr marL="23495">
                        <a:lnSpc>
                          <a:spcPts val="810"/>
                        </a:lnSpc>
                        <a:spcBef>
                          <a:spcPts val="120"/>
                        </a:spcBef>
                      </a:pPr>
                      <a:r>
                        <a:rPr lang="pt-PT" sz="700" spc="60" dirty="0" err="1">
                          <a:solidFill>
                            <a:srgbClr val="221E1F"/>
                          </a:solidFill>
                          <a:latin typeface="Gill Sans MT"/>
                          <a:cs typeface="Gill Sans MT"/>
                        </a:rPr>
                        <a:t>External</a:t>
                      </a:r>
                      <a:r>
                        <a:rPr lang="pt-PT" sz="700" spc="60" dirty="0">
                          <a:solidFill>
                            <a:srgbClr val="221E1F"/>
                          </a:solidFill>
                          <a:latin typeface="Gill Sans MT"/>
                          <a:cs typeface="Gill Sans MT"/>
                        </a:rPr>
                        <a:t> </a:t>
                      </a:r>
                      <a:r>
                        <a:rPr lang="pt-PT" sz="700" spc="60" dirty="0" err="1">
                          <a:solidFill>
                            <a:srgbClr val="221E1F"/>
                          </a:solidFill>
                          <a:latin typeface="Gill Sans MT"/>
                          <a:cs typeface="Gill Sans MT"/>
                        </a:rPr>
                        <a:t>diameter</a:t>
                      </a:r>
                      <a:r>
                        <a:rPr sz="700" spc="6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64769">
                        <a:lnSpc>
                          <a:spcPts val="810"/>
                        </a:lnSpc>
                        <a:spcBef>
                          <a:spcPts val="120"/>
                        </a:spcBef>
                      </a:pPr>
                      <a:r>
                        <a:rPr sz="700" i="1" spc="-50" dirty="0">
                          <a:solidFill>
                            <a:srgbClr val="221E1F"/>
                          </a:solidFill>
                          <a:latin typeface="Arial"/>
                          <a:cs typeface="Arial"/>
                        </a:rPr>
                        <a:t>d</a:t>
                      </a:r>
                      <a:endParaRPr sz="700">
                        <a:latin typeface="Arial"/>
                        <a:cs typeface="Arial"/>
                      </a:endParaRPr>
                    </a:p>
                  </a:txBody>
                  <a:tcPr marL="0" marR="0" marT="15240" marB="0">
                    <a:lnT w="6350">
                      <a:solidFill>
                        <a:srgbClr val="221E1F"/>
                      </a:solidFill>
                      <a:prstDash val="solid"/>
                    </a:lnT>
                    <a:lnB w="6350">
                      <a:solidFill>
                        <a:srgbClr val="221E1F"/>
                      </a:solidFill>
                      <a:prstDash val="solid"/>
                    </a:lnB>
                  </a:tcPr>
                </a:tc>
                <a:tc>
                  <a:txBody>
                    <a:bodyPr/>
                    <a:lstStyle/>
                    <a:p>
                      <a:pPr marL="29845" algn="ctr">
                        <a:lnSpc>
                          <a:spcPts val="810"/>
                        </a:lnSpc>
                        <a:spcBef>
                          <a:spcPts val="120"/>
                        </a:spcBef>
                      </a:pPr>
                      <a:r>
                        <a:rPr sz="700" spc="-25" dirty="0">
                          <a:solidFill>
                            <a:srgbClr val="221E1F"/>
                          </a:solidFill>
                          <a:latin typeface="Gill Sans MT"/>
                          <a:cs typeface="Gill Sans MT"/>
                        </a:rPr>
                        <a:t>22</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24460">
                        <a:lnSpc>
                          <a:spcPts val="810"/>
                        </a:lnSpc>
                        <a:spcBef>
                          <a:spcPts val="120"/>
                        </a:spcBef>
                      </a:pPr>
                      <a:r>
                        <a:rPr sz="700" spc="25" dirty="0">
                          <a:solidFill>
                            <a:srgbClr val="221E1F"/>
                          </a:solidFill>
                          <a:latin typeface="Gill Sans MT"/>
                          <a:cs typeface="Gill Sans MT"/>
                        </a:rPr>
                        <a:t>22</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R="125095" algn="r">
                        <a:lnSpc>
                          <a:spcPts val="810"/>
                        </a:lnSpc>
                        <a:spcBef>
                          <a:spcPts val="120"/>
                        </a:spcBef>
                      </a:pPr>
                      <a:r>
                        <a:rPr sz="700" spc="-25" dirty="0">
                          <a:solidFill>
                            <a:srgbClr val="221E1F"/>
                          </a:solidFill>
                          <a:latin typeface="Gill Sans MT"/>
                          <a:cs typeface="Gill Sans MT"/>
                        </a:rPr>
                        <a:t>25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5" dirty="0">
                          <a:solidFill>
                            <a:srgbClr val="221E1F"/>
                          </a:solidFill>
                          <a:latin typeface="Gill Sans MT"/>
                          <a:cs typeface="Gill Sans MT"/>
                        </a:rPr>
                        <a:t>30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5" dirty="0">
                          <a:solidFill>
                            <a:srgbClr val="221E1F"/>
                          </a:solidFill>
                          <a:latin typeface="Gill Sans MT"/>
                          <a:cs typeface="Gill Sans MT"/>
                        </a:rPr>
                        <a:t>36</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5" dirty="0">
                          <a:solidFill>
                            <a:srgbClr val="221E1F"/>
                          </a:solidFill>
                          <a:latin typeface="Gill Sans MT"/>
                          <a:cs typeface="Gill Sans MT"/>
                        </a:rPr>
                        <a:t>42</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25730">
                        <a:lnSpc>
                          <a:spcPts val="810"/>
                        </a:lnSpc>
                        <a:spcBef>
                          <a:spcPts val="120"/>
                        </a:spcBef>
                      </a:pPr>
                      <a:r>
                        <a:rPr sz="700" spc="-25" dirty="0">
                          <a:solidFill>
                            <a:srgbClr val="221E1F"/>
                          </a:solidFill>
                          <a:latin typeface="Gill Sans MT"/>
                          <a:cs typeface="Gill Sans MT"/>
                        </a:rPr>
                        <a:t>48</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1"/>
                  </a:ext>
                </a:extLst>
              </a:tr>
              <a:tr h="130810">
                <a:tc>
                  <a:txBody>
                    <a:bodyPr/>
                    <a:lstStyle/>
                    <a:p>
                      <a:pPr>
                        <a:lnSpc>
                          <a:spcPts val="810"/>
                        </a:lnSpc>
                        <a:spcBef>
                          <a:spcPts val="120"/>
                        </a:spcBef>
                      </a:pPr>
                      <a:r>
                        <a:rPr lang="pt-PT" sz="700">
                          <a:solidFill>
                            <a:srgbClr val="221E1F"/>
                          </a:solidFill>
                          <a:latin typeface="Gill Sans MT"/>
                          <a:cs typeface="Gill Sans MT"/>
                        </a:rPr>
                        <a:t>Coupler</a:t>
                      </a:r>
                      <a:r>
                        <a:rPr lang="pt-PT" sz="700" dirty="0">
                          <a:solidFill>
                            <a:srgbClr val="221E1F"/>
                          </a:solidFill>
                          <a:latin typeface="Gill Sans MT"/>
                          <a:cs typeface="Gill Sans MT"/>
                        </a:rPr>
                        <a:t> </a:t>
                      </a:r>
                      <a:r>
                        <a:rPr lang="pt-PT" sz="700" dirty="0" err="1">
                          <a:solidFill>
                            <a:srgbClr val="221E1F"/>
                          </a:solidFill>
                          <a:latin typeface="Gill Sans MT"/>
                          <a:cs typeface="Gill Sans MT"/>
                        </a:rPr>
                        <a:t>length</a:t>
                      </a:r>
                      <a:r>
                        <a:rPr sz="700" spc="16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80010">
                        <a:lnSpc>
                          <a:spcPts val="810"/>
                        </a:lnSpc>
                        <a:spcBef>
                          <a:spcPts val="120"/>
                        </a:spcBef>
                      </a:pPr>
                      <a:r>
                        <a:rPr sz="700" i="1" spc="-50" dirty="0">
                          <a:solidFill>
                            <a:srgbClr val="221E1F"/>
                          </a:solidFill>
                          <a:latin typeface="Arial"/>
                          <a:cs typeface="Arial"/>
                        </a:rPr>
                        <a:t>l</a:t>
                      </a:r>
                      <a:endParaRPr sz="700">
                        <a:latin typeface="Arial"/>
                        <a:cs typeface="Arial"/>
                      </a:endParaRPr>
                    </a:p>
                  </a:txBody>
                  <a:tcPr marL="0" marR="0" marT="15240" marB="0">
                    <a:lnT w="6350">
                      <a:solidFill>
                        <a:srgbClr val="221E1F"/>
                      </a:solidFill>
                      <a:prstDash val="solid"/>
                    </a:lnT>
                    <a:lnB w="6350">
                      <a:solidFill>
                        <a:srgbClr val="221E1F"/>
                      </a:solidFill>
                      <a:prstDash val="solid"/>
                    </a:lnB>
                  </a:tcPr>
                </a:tc>
                <a:tc>
                  <a:txBody>
                    <a:bodyPr/>
                    <a:lstStyle/>
                    <a:p>
                      <a:pPr marL="29845" algn="ctr">
                        <a:lnSpc>
                          <a:spcPts val="810"/>
                        </a:lnSpc>
                        <a:spcBef>
                          <a:spcPts val="120"/>
                        </a:spcBef>
                      </a:pPr>
                      <a:r>
                        <a:rPr sz="700" spc="-25" dirty="0">
                          <a:solidFill>
                            <a:srgbClr val="221E1F"/>
                          </a:solidFill>
                          <a:latin typeface="Gill Sans MT"/>
                          <a:cs typeface="Gill Sans MT"/>
                        </a:rPr>
                        <a:t>58</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24460">
                        <a:lnSpc>
                          <a:spcPts val="810"/>
                        </a:lnSpc>
                        <a:spcBef>
                          <a:spcPts val="120"/>
                        </a:spcBef>
                      </a:pPr>
                      <a:r>
                        <a:rPr sz="700" spc="25" dirty="0">
                          <a:solidFill>
                            <a:srgbClr val="221E1F"/>
                          </a:solidFill>
                          <a:latin typeface="Gill Sans MT"/>
                          <a:cs typeface="Gill Sans MT"/>
                        </a:rPr>
                        <a:t>64</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R="125095" algn="r">
                        <a:lnSpc>
                          <a:spcPts val="810"/>
                        </a:lnSpc>
                        <a:spcBef>
                          <a:spcPts val="120"/>
                        </a:spcBef>
                      </a:pPr>
                      <a:r>
                        <a:rPr sz="700" spc="-25" dirty="0">
                          <a:solidFill>
                            <a:srgbClr val="221E1F"/>
                          </a:solidFill>
                          <a:latin typeface="Gill Sans MT"/>
                          <a:cs typeface="Gill Sans MT"/>
                        </a:rPr>
                        <a:t>70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5" dirty="0">
                          <a:solidFill>
                            <a:srgbClr val="221E1F"/>
                          </a:solidFill>
                          <a:latin typeface="Gill Sans MT"/>
                          <a:cs typeface="Gill Sans MT"/>
                        </a:rPr>
                        <a:t>74</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5" dirty="0">
                          <a:solidFill>
                            <a:srgbClr val="221E1F"/>
                          </a:solidFill>
                          <a:latin typeface="Gill Sans MT"/>
                          <a:cs typeface="Gill Sans MT"/>
                        </a:rPr>
                        <a:t>90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5" dirty="0">
                          <a:solidFill>
                            <a:srgbClr val="221E1F"/>
                          </a:solidFill>
                          <a:latin typeface="Gill Sans MT"/>
                          <a:cs typeface="Gill Sans MT"/>
                        </a:rPr>
                        <a:t>100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02870">
                        <a:lnSpc>
                          <a:spcPts val="810"/>
                        </a:lnSpc>
                        <a:spcBef>
                          <a:spcPts val="120"/>
                        </a:spcBef>
                      </a:pPr>
                      <a:r>
                        <a:rPr sz="700" spc="-25" dirty="0">
                          <a:solidFill>
                            <a:srgbClr val="221E1F"/>
                          </a:solidFill>
                          <a:latin typeface="Gill Sans MT"/>
                          <a:cs typeface="Gill Sans MT"/>
                        </a:rPr>
                        <a:t>112</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2"/>
                  </a:ext>
                </a:extLst>
              </a:tr>
              <a:tr h="130175">
                <a:tc>
                  <a:txBody>
                    <a:bodyPr/>
                    <a:lstStyle/>
                    <a:p>
                      <a:pPr>
                        <a:lnSpc>
                          <a:spcPts val="800"/>
                        </a:lnSpc>
                        <a:spcBef>
                          <a:spcPts val="130"/>
                        </a:spcBef>
                      </a:pPr>
                      <a:r>
                        <a:rPr sz="700" dirty="0">
                          <a:solidFill>
                            <a:srgbClr val="221E1F"/>
                          </a:solidFill>
                          <a:latin typeface="Gill Sans MT"/>
                          <a:cs typeface="Gill Sans MT"/>
                        </a:rPr>
                        <a:t>Peso</a:t>
                      </a:r>
                      <a:r>
                        <a:rPr sz="700" spc="70" dirty="0">
                          <a:solidFill>
                            <a:srgbClr val="221E1F"/>
                          </a:solidFill>
                          <a:latin typeface="Gill Sans MT"/>
                          <a:cs typeface="Gill Sans MT"/>
                        </a:rPr>
                        <a:t> </a:t>
                      </a:r>
                      <a:r>
                        <a:rPr sz="700" spc="-20" dirty="0">
                          <a:solidFill>
                            <a:srgbClr val="221E1F"/>
                          </a:solidFill>
                          <a:latin typeface="Gill Sans MT"/>
                          <a:cs typeface="Gill Sans MT"/>
                        </a:rPr>
                        <a:t>(kg)</a:t>
                      </a:r>
                      <a:endParaRPr sz="700" dirty="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lnT w="6350">
                      <a:solidFill>
                        <a:srgbClr val="221E1F"/>
                      </a:solidFill>
                      <a:prstDash val="solid"/>
                    </a:lnT>
                    <a:lnB w="6350">
                      <a:solidFill>
                        <a:srgbClr val="221E1F"/>
                      </a:solidFill>
                      <a:prstDash val="solid"/>
                    </a:lnB>
                  </a:tcPr>
                </a:tc>
                <a:tc>
                  <a:txBody>
                    <a:bodyPr/>
                    <a:lstStyle/>
                    <a:p>
                      <a:pPr marL="38735" algn="ctr">
                        <a:lnSpc>
                          <a:spcPts val="800"/>
                        </a:lnSpc>
                        <a:spcBef>
                          <a:spcPts val="130"/>
                        </a:spcBef>
                      </a:pPr>
                      <a:r>
                        <a:rPr sz="700" spc="-20" dirty="0">
                          <a:solidFill>
                            <a:srgbClr val="221E1F"/>
                          </a:solidFill>
                          <a:latin typeface="Gill Sans MT"/>
                          <a:cs typeface="Gill Sans MT"/>
                        </a:rPr>
                        <a:t>0.13</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L="91440">
                        <a:lnSpc>
                          <a:spcPts val="800"/>
                        </a:lnSpc>
                        <a:spcBef>
                          <a:spcPts val="130"/>
                        </a:spcBef>
                      </a:pPr>
                      <a:r>
                        <a:rPr sz="700" spc="-20" dirty="0">
                          <a:solidFill>
                            <a:srgbClr val="221E1F"/>
                          </a:solidFill>
                          <a:latin typeface="Gill Sans MT"/>
                          <a:cs typeface="Gill Sans MT"/>
                        </a:rPr>
                        <a:t>0.12</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84455" algn="r">
                        <a:lnSpc>
                          <a:spcPts val="800"/>
                        </a:lnSpc>
                        <a:spcBef>
                          <a:spcPts val="130"/>
                        </a:spcBef>
                      </a:pPr>
                      <a:r>
                        <a:rPr sz="700" spc="-20" dirty="0">
                          <a:solidFill>
                            <a:srgbClr val="221E1F"/>
                          </a:solidFill>
                          <a:latin typeface="Gill Sans MT"/>
                          <a:cs typeface="Gill Sans MT"/>
                        </a:rPr>
                        <a:t>0.17</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00"/>
                        </a:lnSpc>
                        <a:spcBef>
                          <a:spcPts val="130"/>
                        </a:spcBef>
                      </a:pPr>
                      <a:r>
                        <a:rPr sz="700" spc="-20" dirty="0">
                          <a:solidFill>
                            <a:srgbClr val="221E1F"/>
                          </a:solidFill>
                          <a:latin typeface="Gill Sans MT"/>
                          <a:cs typeface="Gill Sans MT"/>
                        </a:rPr>
                        <a:t>0.25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00"/>
                        </a:lnSpc>
                        <a:spcBef>
                          <a:spcPts val="130"/>
                        </a:spcBef>
                      </a:pPr>
                      <a:r>
                        <a:rPr sz="700" spc="-20" dirty="0">
                          <a:solidFill>
                            <a:srgbClr val="221E1F"/>
                          </a:solidFill>
                          <a:latin typeface="Gill Sans MT"/>
                          <a:cs typeface="Gill Sans MT"/>
                        </a:rPr>
                        <a:t>0.43</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00"/>
                        </a:lnSpc>
                        <a:spcBef>
                          <a:spcPts val="130"/>
                        </a:spcBef>
                      </a:pPr>
                      <a:r>
                        <a:rPr sz="700" spc="-20" dirty="0">
                          <a:solidFill>
                            <a:srgbClr val="221E1F"/>
                          </a:solidFill>
                          <a:latin typeface="Gill Sans MT"/>
                          <a:cs typeface="Gill Sans MT"/>
                        </a:rPr>
                        <a:t>0.66</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L="91440">
                        <a:lnSpc>
                          <a:spcPts val="800"/>
                        </a:lnSpc>
                        <a:spcBef>
                          <a:spcPts val="130"/>
                        </a:spcBef>
                      </a:pPr>
                      <a:r>
                        <a:rPr sz="700" spc="-20" dirty="0">
                          <a:solidFill>
                            <a:srgbClr val="221E1F"/>
                          </a:solidFill>
                          <a:latin typeface="Gill Sans MT"/>
                          <a:cs typeface="Gill Sans MT"/>
                        </a:rPr>
                        <a:t>0.99</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3"/>
                  </a:ext>
                </a:extLst>
              </a:tr>
              <a:tr h="131445">
                <a:tc>
                  <a:txBody>
                    <a:bodyPr/>
                    <a:lstStyle/>
                    <a:p>
                      <a:pPr>
                        <a:lnSpc>
                          <a:spcPts val="810"/>
                        </a:lnSpc>
                        <a:spcBef>
                          <a:spcPts val="130"/>
                        </a:spcBef>
                      </a:pPr>
                      <a:r>
                        <a:rPr sz="700" dirty="0">
                          <a:solidFill>
                            <a:srgbClr val="221E1F"/>
                          </a:solidFill>
                          <a:latin typeface="Gill Sans MT"/>
                          <a:cs typeface="Gill Sans MT"/>
                        </a:rPr>
                        <a:t>Torque</a:t>
                      </a:r>
                      <a:r>
                        <a:rPr sz="700" spc="10" dirty="0">
                          <a:solidFill>
                            <a:srgbClr val="221E1F"/>
                          </a:solidFill>
                          <a:latin typeface="Gill Sans MT"/>
                          <a:cs typeface="Gill Sans MT"/>
                        </a:rPr>
                        <a:t> </a:t>
                      </a:r>
                      <a:r>
                        <a:rPr sz="700" spc="-20" dirty="0">
                          <a:solidFill>
                            <a:srgbClr val="221E1F"/>
                          </a:solidFill>
                          <a:latin typeface="Gill Sans MT"/>
                          <a:cs typeface="Gill Sans MT"/>
                        </a:rPr>
                        <a:t>(Nm)</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lnT w="6350">
                      <a:solidFill>
                        <a:srgbClr val="221E1F"/>
                      </a:solidFill>
                      <a:prstDash val="solid"/>
                    </a:lnT>
                    <a:lnB w="6350">
                      <a:solidFill>
                        <a:srgbClr val="221E1F"/>
                      </a:solidFill>
                      <a:prstDash val="solid"/>
                    </a:lnB>
                  </a:tcPr>
                </a:tc>
                <a:tc>
                  <a:txBody>
                    <a:bodyPr/>
                    <a:lstStyle/>
                    <a:p>
                      <a:pPr marL="29845" algn="ctr">
                        <a:lnSpc>
                          <a:spcPts val="810"/>
                        </a:lnSpc>
                        <a:spcBef>
                          <a:spcPts val="130"/>
                        </a:spcBef>
                      </a:pPr>
                      <a:r>
                        <a:rPr sz="700" spc="-25" dirty="0">
                          <a:solidFill>
                            <a:srgbClr val="221E1F"/>
                          </a:solidFill>
                          <a:latin typeface="Gill Sans MT"/>
                          <a:cs typeface="Gill Sans MT"/>
                        </a:rPr>
                        <a:t>60</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L="124460">
                        <a:lnSpc>
                          <a:spcPts val="810"/>
                        </a:lnSpc>
                        <a:spcBef>
                          <a:spcPts val="130"/>
                        </a:spcBef>
                      </a:pPr>
                      <a:r>
                        <a:rPr sz="700" spc="25" dirty="0">
                          <a:solidFill>
                            <a:srgbClr val="221E1F"/>
                          </a:solidFill>
                          <a:latin typeface="Gill Sans MT"/>
                          <a:cs typeface="Gill Sans MT"/>
                        </a:rPr>
                        <a:t>85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97155" algn="r">
                        <a:lnSpc>
                          <a:spcPts val="810"/>
                        </a:lnSpc>
                        <a:spcBef>
                          <a:spcPts val="130"/>
                        </a:spcBef>
                      </a:pPr>
                      <a:r>
                        <a:rPr sz="700" spc="-25" dirty="0">
                          <a:solidFill>
                            <a:srgbClr val="221E1F"/>
                          </a:solidFill>
                          <a:latin typeface="Gill Sans MT"/>
                          <a:cs typeface="Gill Sans MT"/>
                        </a:rPr>
                        <a:t>110</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10"/>
                        </a:lnSpc>
                        <a:spcBef>
                          <a:spcPts val="130"/>
                        </a:spcBef>
                      </a:pPr>
                      <a:r>
                        <a:rPr sz="700" spc="-25" dirty="0">
                          <a:solidFill>
                            <a:srgbClr val="221E1F"/>
                          </a:solidFill>
                          <a:latin typeface="Gill Sans MT"/>
                          <a:cs typeface="Gill Sans MT"/>
                        </a:rPr>
                        <a:t>165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10"/>
                        </a:lnSpc>
                        <a:spcBef>
                          <a:spcPts val="130"/>
                        </a:spcBef>
                      </a:pPr>
                      <a:r>
                        <a:rPr sz="700" spc="-25" dirty="0">
                          <a:solidFill>
                            <a:srgbClr val="221E1F"/>
                          </a:solidFill>
                          <a:latin typeface="Gill Sans MT"/>
                          <a:cs typeface="Gill Sans MT"/>
                        </a:rPr>
                        <a:t>265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10"/>
                        </a:lnSpc>
                        <a:spcBef>
                          <a:spcPts val="130"/>
                        </a:spcBef>
                      </a:pPr>
                      <a:r>
                        <a:rPr sz="700" spc="-25" dirty="0">
                          <a:solidFill>
                            <a:srgbClr val="221E1F"/>
                          </a:solidFill>
                          <a:latin typeface="Gill Sans MT"/>
                          <a:cs typeface="Gill Sans MT"/>
                        </a:rPr>
                        <a:t>275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L="102870">
                        <a:lnSpc>
                          <a:spcPts val="810"/>
                        </a:lnSpc>
                        <a:spcBef>
                          <a:spcPts val="130"/>
                        </a:spcBef>
                      </a:pPr>
                      <a:r>
                        <a:rPr sz="700" spc="-25" dirty="0">
                          <a:solidFill>
                            <a:srgbClr val="221E1F"/>
                          </a:solidFill>
                          <a:latin typeface="Gill Sans MT"/>
                          <a:cs typeface="Gill Sans MT"/>
                        </a:rPr>
                        <a:t>285</a:t>
                      </a:r>
                      <a:endParaRPr sz="700" dirty="0">
                        <a:latin typeface="Gill Sans MT"/>
                        <a:cs typeface="Gill Sans MT"/>
                      </a:endParaRPr>
                    </a:p>
                  </a:txBody>
                  <a:tcPr marL="0" marR="0" marT="1651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4"/>
                  </a:ext>
                </a:extLst>
              </a:tr>
            </a:tbl>
          </a:graphicData>
        </a:graphic>
      </p:graphicFrame>
      <p:sp>
        <p:nvSpPr>
          <p:cNvPr id="39" name="object 39"/>
          <p:cNvSpPr/>
          <p:nvPr/>
        </p:nvSpPr>
        <p:spPr>
          <a:xfrm>
            <a:off x="684530" y="2407920"/>
            <a:ext cx="4135120" cy="0"/>
          </a:xfrm>
          <a:custGeom>
            <a:avLst/>
            <a:gdLst/>
            <a:ahLst/>
            <a:cxnLst/>
            <a:rect l="l" t="t" r="r" b="b"/>
            <a:pathLst>
              <a:path w="4135120">
                <a:moveTo>
                  <a:pt x="0" y="0"/>
                </a:moveTo>
                <a:lnTo>
                  <a:pt x="4135120" y="0"/>
                </a:lnTo>
              </a:path>
            </a:pathLst>
          </a:custGeom>
          <a:ln w="3593">
            <a:solidFill>
              <a:srgbClr val="221E1F"/>
            </a:solidFill>
          </a:ln>
        </p:spPr>
        <p:txBody>
          <a:bodyPr wrap="square" lIns="0" tIns="0" rIns="0" bIns="0" rtlCol="0"/>
          <a:lstStyle/>
          <a:p>
            <a:endParaRPr/>
          </a:p>
        </p:txBody>
      </p:sp>
      <p:sp>
        <p:nvSpPr>
          <p:cNvPr id="40" name="object 40"/>
          <p:cNvSpPr txBox="1"/>
          <p:nvPr/>
        </p:nvSpPr>
        <p:spPr>
          <a:xfrm>
            <a:off x="5459729" y="6417309"/>
            <a:ext cx="76835" cy="147320"/>
          </a:xfrm>
          <a:prstGeom prst="rect">
            <a:avLst/>
          </a:prstGeom>
        </p:spPr>
        <p:txBody>
          <a:bodyPr vert="horz" wrap="square" lIns="0" tIns="12700" rIns="0" bIns="0" rtlCol="0">
            <a:spAutoFit/>
          </a:bodyPr>
          <a:lstStyle/>
          <a:p>
            <a:pPr marL="12700">
              <a:lnSpc>
                <a:spcPct val="100000"/>
              </a:lnSpc>
              <a:spcBef>
                <a:spcPts val="100"/>
              </a:spcBef>
            </a:pPr>
            <a:r>
              <a:rPr sz="800" i="1" spc="-50" dirty="0">
                <a:solidFill>
                  <a:srgbClr val="221E1F"/>
                </a:solidFill>
                <a:latin typeface="Arial"/>
                <a:cs typeface="Arial"/>
              </a:rPr>
              <a:t>d</a:t>
            </a:r>
            <a:endParaRPr sz="800">
              <a:latin typeface="Arial"/>
              <a:cs typeface="Arial"/>
            </a:endParaRPr>
          </a:p>
        </p:txBody>
      </p:sp>
      <p:graphicFrame>
        <p:nvGraphicFramePr>
          <p:cNvPr id="41" name="object 41"/>
          <p:cNvGraphicFramePr>
            <a:graphicFrameLocks noGrp="1"/>
          </p:cNvGraphicFramePr>
          <p:nvPr>
            <p:extLst>
              <p:ext uri="{D42A27DB-BD31-4B8C-83A1-F6EECF244321}">
                <p14:modId xmlns:p14="http://schemas.microsoft.com/office/powerpoint/2010/main" val="1130557054"/>
              </p:ext>
            </p:extLst>
          </p:nvPr>
        </p:nvGraphicFramePr>
        <p:xfrm>
          <a:off x="684530" y="6796397"/>
          <a:ext cx="5009514" cy="720724"/>
        </p:xfrm>
        <a:graphic>
          <a:graphicData uri="http://schemas.openxmlformats.org/drawingml/2006/table">
            <a:tbl>
              <a:tblPr firstRow="1" bandRow="1">
                <a:tableStyleId>{2D5ABB26-0587-4C30-8999-92F81FD0307C}</a:tableStyleId>
              </a:tblPr>
              <a:tblGrid>
                <a:gridCol w="1254125">
                  <a:extLst>
                    <a:ext uri="{9D8B030D-6E8A-4147-A177-3AD203B41FA5}">
                      <a16:colId xmlns:a16="http://schemas.microsoft.com/office/drawing/2014/main" val="20000"/>
                    </a:ext>
                  </a:extLst>
                </a:gridCol>
                <a:gridCol w="424180">
                  <a:extLst>
                    <a:ext uri="{9D8B030D-6E8A-4147-A177-3AD203B41FA5}">
                      <a16:colId xmlns:a16="http://schemas.microsoft.com/office/drawing/2014/main" val="20001"/>
                    </a:ext>
                  </a:extLst>
                </a:gridCol>
                <a:gridCol w="401319">
                  <a:extLst>
                    <a:ext uri="{9D8B030D-6E8A-4147-A177-3AD203B41FA5}">
                      <a16:colId xmlns:a16="http://schemas.microsoft.com/office/drawing/2014/main" val="20002"/>
                    </a:ext>
                  </a:extLst>
                </a:gridCol>
                <a:gridCol w="432435">
                  <a:extLst>
                    <a:ext uri="{9D8B030D-6E8A-4147-A177-3AD203B41FA5}">
                      <a16:colId xmlns:a16="http://schemas.microsoft.com/office/drawing/2014/main" val="20003"/>
                    </a:ext>
                  </a:extLst>
                </a:gridCol>
                <a:gridCol w="419100">
                  <a:extLst>
                    <a:ext uri="{9D8B030D-6E8A-4147-A177-3AD203B41FA5}">
                      <a16:colId xmlns:a16="http://schemas.microsoft.com/office/drawing/2014/main" val="20004"/>
                    </a:ext>
                  </a:extLst>
                </a:gridCol>
                <a:gridCol w="412750">
                  <a:extLst>
                    <a:ext uri="{9D8B030D-6E8A-4147-A177-3AD203B41FA5}">
                      <a16:colId xmlns:a16="http://schemas.microsoft.com/office/drawing/2014/main" val="20005"/>
                    </a:ext>
                  </a:extLst>
                </a:gridCol>
                <a:gridCol w="407035">
                  <a:extLst>
                    <a:ext uri="{9D8B030D-6E8A-4147-A177-3AD203B41FA5}">
                      <a16:colId xmlns:a16="http://schemas.microsoft.com/office/drawing/2014/main" val="20006"/>
                    </a:ext>
                  </a:extLst>
                </a:gridCol>
                <a:gridCol w="387985">
                  <a:extLst>
                    <a:ext uri="{9D8B030D-6E8A-4147-A177-3AD203B41FA5}">
                      <a16:colId xmlns:a16="http://schemas.microsoft.com/office/drawing/2014/main" val="20007"/>
                    </a:ext>
                  </a:extLst>
                </a:gridCol>
                <a:gridCol w="870585">
                  <a:extLst>
                    <a:ext uri="{9D8B030D-6E8A-4147-A177-3AD203B41FA5}">
                      <a16:colId xmlns:a16="http://schemas.microsoft.com/office/drawing/2014/main" val="20008"/>
                    </a:ext>
                  </a:extLst>
                </a:gridCol>
              </a:tblGrid>
              <a:tr h="83185">
                <a:tc gridSpan="8">
                  <a:txBody>
                    <a:bodyPr/>
                    <a:lstStyle/>
                    <a:p>
                      <a:pPr>
                        <a:lnSpc>
                          <a:spcPct val="100000"/>
                        </a:lnSpc>
                      </a:pPr>
                      <a:endParaRPr sz="3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R="13970" algn="r">
                        <a:lnSpc>
                          <a:spcPts val="555"/>
                        </a:lnSpc>
                      </a:pPr>
                      <a:r>
                        <a:rPr sz="550" i="1" spc="-50" dirty="0">
                          <a:solidFill>
                            <a:srgbClr val="221E1F"/>
                          </a:solidFill>
                          <a:latin typeface="Arial"/>
                          <a:cs typeface="Arial"/>
                        </a:rPr>
                        <a:t>d</a:t>
                      </a:r>
                      <a:endParaRPr sz="550">
                        <a:latin typeface="Arial"/>
                        <a:cs typeface="Arial"/>
                      </a:endParaRPr>
                    </a:p>
                  </a:txBody>
                  <a:tcPr marL="0" marR="0" marT="0" marB="0"/>
                </a:tc>
                <a:extLst>
                  <a:ext uri="{0D108BD9-81ED-4DB2-BD59-A6C34878D82A}">
                    <a16:rowId xmlns:a16="http://schemas.microsoft.com/office/drawing/2014/main" val="10000"/>
                  </a:ext>
                </a:extLst>
              </a:tr>
              <a:tr h="126364">
                <a:tc>
                  <a:txBody>
                    <a:bodyPr/>
                    <a:lstStyle/>
                    <a:p>
                      <a:pPr>
                        <a:lnSpc>
                          <a:spcPts val="690"/>
                        </a:lnSpc>
                        <a:spcBef>
                          <a:spcPts val="75"/>
                        </a:spcBef>
                      </a:pPr>
                      <a:r>
                        <a:rPr lang="pt-PT" sz="700" spc="-60" dirty="0" err="1">
                          <a:solidFill>
                            <a:srgbClr val="204599"/>
                          </a:solidFill>
                          <a:latin typeface="Arial Black"/>
                          <a:cs typeface="Arial Black"/>
                        </a:rPr>
                        <a:t>Rod</a:t>
                      </a:r>
                      <a:r>
                        <a:rPr lang="pt-PT" sz="700" spc="-60" dirty="0">
                          <a:solidFill>
                            <a:srgbClr val="204599"/>
                          </a:solidFill>
                          <a:latin typeface="Arial Black"/>
                          <a:cs typeface="Arial Black"/>
                        </a:rPr>
                        <a:t> </a:t>
                      </a:r>
                      <a:r>
                        <a:rPr lang="pt-PT" sz="700" spc="-60" dirty="0" err="1">
                          <a:solidFill>
                            <a:srgbClr val="204599"/>
                          </a:solidFill>
                          <a:latin typeface="Arial Black"/>
                          <a:cs typeface="Arial Black"/>
                        </a:rPr>
                        <a:t>diameter</a:t>
                      </a:r>
                      <a:r>
                        <a:rPr sz="700" spc="-5" dirty="0">
                          <a:solidFill>
                            <a:srgbClr val="204599"/>
                          </a:solidFill>
                          <a:latin typeface="Arial Black"/>
                          <a:cs typeface="Arial Black"/>
                        </a:rPr>
                        <a:t> </a:t>
                      </a:r>
                      <a:r>
                        <a:rPr sz="700" spc="-45" dirty="0">
                          <a:solidFill>
                            <a:srgbClr val="204599"/>
                          </a:solidFill>
                          <a:latin typeface="Arial Black"/>
                          <a:cs typeface="Arial Black"/>
                        </a:rPr>
                        <a:t>(mm)</a:t>
                      </a:r>
                      <a:r>
                        <a:rPr sz="700" spc="50" dirty="0">
                          <a:solidFill>
                            <a:srgbClr val="204599"/>
                          </a:solidFill>
                          <a:latin typeface="Arial Black"/>
                          <a:cs typeface="Arial Black"/>
                        </a:rPr>
                        <a:t> </a:t>
                      </a:r>
                      <a:r>
                        <a:rPr sz="700" spc="-20" dirty="0">
                          <a:solidFill>
                            <a:srgbClr val="204599"/>
                          </a:solidFill>
                          <a:latin typeface="Arial Black"/>
                          <a:cs typeface="Arial Black"/>
                        </a:rPr>
                        <a:t>12/14</a:t>
                      </a:r>
                      <a:endParaRPr sz="700" dirty="0">
                        <a:latin typeface="Arial Black"/>
                        <a:cs typeface="Arial Black"/>
                      </a:endParaRPr>
                    </a:p>
                  </a:txBody>
                  <a:tcPr marL="0" marR="0" marT="9525" marB="0">
                    <a:lnB w="6350">
                      <a:solidFill>
                        <a:srgbClr val="221E1F"/>
                      </a:solidFill>
                      <a:prstDash val="solid"/>
                    </a:lnB>
                  </a:tcPr>
                </a:tc>
                <a:tc>
                  <a:txBody>
                    <a:bodyPr/>
                    <a:lstStyle/>
                    <a:p>
                      <a:pPr marL="15240" algn="ctr">
                        <a:lnSpc>
                          <a:spcPts val="690"/>
                        </a:lnSpc>
                        <a:spcBef>
                          <a:spcPts val="75"/>
                        </a:spcBef>
                      </a:pPr>
                      <a:r>
                        <a:rPr sz="700" spc="-10" dirty="0">
                          <a:solidFill>
                            <a:srgbClr val="204599"/>
                          </a:solidFill>
                          <a:latin typeface="Arial Black"/>
                          <a:cs typeface="Arial Black"/>
                        </a:rPr>
                        <a:t>12/16</a:t>
                      </a:r>
                      <a:endParaRPr sz="700">
                        <a:latin typeface="Arial Black"/>
                        <a:cs typeface="Arial Black"/>
                      </a:endParaRPr>
                    </a:p>
                  </a:txBody>
                  <a:tcPr marL="0" marR="0" marT="9525" marB="0">
                    <a:lnB w="6350">
                      <a:solidFill>
                        <a:srgbClr val="221E1F"/>
                      </a:solidFill>
                      <a:prstDash val="solid"/>
                    </a:lnB>
                  </a:tcPr>
                </a:tc>
                <a:tc>
                  <a:txBody>
                    <a:bodyPr/>
                    <a:lstStyle/>
                    <a:p>
                      <a:pPr marL="2540" algn="ctr">
                        <a:lnSpc>
                          <a:spcPts val="690"/>
                        </a:lnSpc>
                        <a:spcBef>
                          <a:spcPts val="75"/>
                        </a:spcBef>
                      </a:pPr>
                      <a:r>
                        <a:rPr sz="700" spc="-10" dirty="0">
                          <a:solidFill>
                            <a:srgbClr val="204599"/>
                          </a:solidFill>
                          <a:latin typeface="Arial Black"/>
                          <a:cs typeface="Arial Black"/>
                        </a:rPr>
                        <a:t>14/16</a:t>
                      </a:r>
                      <a:endParaRPr sz="700">
                        <a:latin typeface="Arial Black"/>
                        <a:cs typeface="Arial Black"/>
                      </a:endParaRPr>
                    </a:p>
                  </a:txBody>
                  <a:tcPr marL="0" marR="0" marT="9525" marB="0">
                    <a:lnB w="6350">
                      <a:solidFill>
                        <a:srgbClr val="221E1F"/>
                      </a:solidFill>
                      <a:prstDash val="solid"/>
                    </a:lnB>
                  </a:tcPr>
                </a:tc>
                <a:tc>
                  <a:txBody>
                    <a:bodyPr/>
                    <a:lstStyle/>
                    <a:p>
                      <a:pPr marL="6350" algn="ctr">
                        <a:lnSpc>
                          <a:spcPts val="690"/>
                        </a:lnSpc>
                        <a:spcBef>
                          <a:spcPts val="75"/>
                        </a:spcBef>
                      </a:pPr>
                      <a:r>
                        <a:rPr sz="700" spc="-10" dirty="0">
                          <a:solidFill>
                            <a:srgbClr val="204599"/>
                          </a:solidFill>
                          <a:latin typeface="Arial Black"/>
                          <a:cs typeface="Arial Black"/>
                        </a:rPr>
                        <a:t>16/20</a:t>
                      </a:r>
                      <a:endParaRPr sz="700">
                        <a:latin typeface="Arial Black"/>
                        <a:cs typeface="Arial Black"/>
                      </a:endParaRPr>
                    </a:p>
                  </a:txBody>
                  <a:tcPr marL="0" marR="0" marT="9525" marB="0">
                    <a:lnB w="6350">
                      <a:solidFill>
                        <a:srgbClr val="221E1F"/>
                      </a:solidFill>
                      <a:prstDash val="solid"/>
                    </a:lnB>
                  </a:tcPr>
                </a:tc>
                <a:tc>
                  <a:txBody>
                    <a:bodyPr/>
                    <a:lstStyle/>
                    <a:p>
                      <a:pPr algn="ctr">
                        <a:lnSpc>
                          <a:spcPts val="690"/>
                        </a:lnSpc>
                        <a:spcBef>
                          <a:spcPts val="75"/>
                        </a:spcBef>
                      </a:pPr>
                      <a:r>
                        <a:rPr sz="700" spc="-10" dirty="0">
                          <a:solidFill>
                            <a:srgbClr val="204599"/>
                          </a:solidFill>
                          <a:latin typeface="Arial Black"/>
                          <a:cs typeface="Arial Black"/>
                        </a:rPr>
                        <a:t>20/25</a:t>
                      </a:r>
                      <a:endParaRPr sz="700">
                        <a:latin typeface="Arial Black"/>
                        <a:cs typeface="Arial Black"/>
                      </a:endParaRPr>
                    </a:p>
                  </a:txBody>
                  <a:tcPr marL="0" marR="0" marT="9525" marB="0">
                    <a:lnB w="6350">
                      <a:solidFill>
                        <a:srgbClr val="221E1F"/>
                      </a:solidFill>
                      <a:prstDash val="solid"/>
                    </a:lnB>
                  </a:tcPr>
                </a:tc>
                <a:tc>
                  <a:txBody>
                    <a:bodyPr/>
                    <a:lstStyle/>
                    <a:p>
                      <a:pPr algn="ctr">
                        <a:lnSpc>
                          <a:spcPts val="690"/>
                        </a:lnSpc>
                        <a:spcBef>
                          <a:spcPts val="75"/>
                        </a:spcBef>
                      </a:pPr>
                      <a:r>
                        <a:rPr sz="700" spc="-10" dirty="0">
                          <a:solidFill>
                            <a:srgbClr val="204599"/>
                          </a:solidFill>
                          <a:latin typeface="Arial Black"/>
                          <a:cs typeface="Arial Black"/>
                        </a:rPr>
                        <a:t>25/28</a:t>
                      </a:r>
                      <a:endParaRPr sz="700">
                        <a:latin typeface="Arial Black"/>
                        <a:cs typeface="Arial Black"/>
                      </a:endParaRPr>
                    </a:p>
                  </a:txBody>
                  <a:tcPr marL="0" marR="0" marT="9525" marB="0">
                    <a:lnB w="6350">
                      <a:solidFill>
                        <a:srgbClr val="221E1F"/>
                      </a:solidFill>
                      <a:prstDash val="solid"/>
                    </a:lnB>
                  </a:tcPr>
                </a:tc>
                <a:tc>
                  <a:txBody>
                    <a:bodyPr/>
                    <a:lstStyle/>
                    <a:p>
                      <a:pPr algn="ctr">
                        <a:lnSpc>
                          <a:spcPts val="690"/>
                        </a:lnSpc>
                        <a:spcBef>
                          <a:spcPts val="75"/>
                        </a:spcBef>
                      </a:pPr>
                      <a:r>
                        <a:rPr sz="700" spc="-10" dirty="0">
                          <a:solidFill>
                            <a:srgbClr val="204599"/>
                          </a:solidFill>
                          <a:latin typeface="Arial Black"/>
                          <a:cs typeface="Arial Black"/>
                        </a:rPr>
                        <a:t>25/32</a:t>
                      </a:r>
                      <a:endParaRPr sz="700">
                        <a:latin typeface="Arial Black"/>
                        <a:cs typeface="Arial Black"/>
                      </a:endParaRPr>
                    </a:p>
                  </a:txBody>
                  <a:tcPr marL="0" marR="0" marT="9525" marB="0">
                    <a:lnB w="6350">
                      <a:solidFill>
                        <a:srgbClr val="221E1F"/>
                      </a:solidFill>
                      <a:prstDash val="solid"/>
                    </a:lnB>
                  </a:tcPr>
                </a:tc>
                <a:tc>
                  <a:txBody>
                    <a:bodyPr/>
                    <a:lstStyle/>
                    <a:p>
                      <a:pPr marL="10795" algn="ctr">
                        <a:lnSpc>
                          <a:spcPts val="690"/>
                        </a:lnSpc>
                        <a:spcBef>
                          <a:spcPts val="75"/>
                        </a:spcBef>
                      </a:pPr>
                      <a:r>
                        <a:rPr sz="700" spc="-10" dirty="0">
                          <a:solidFill>
                            <a:srgbClr val="204599"/>
                          </a:solidFill>
                          <a:latin typeface="Arial Black"/>
                          <a:cs typeface="Arial Black"/>
                        </a:rPr>
                        <a:t>28/32</a:t>
                      </a:r>
                      <a:endParaRPr sz="700">
                        <a:latin typeface="Arial Black"/>
                        <a:cs typeface="Arial Black"/>
                      </a:endParaRPr>
                    </a:p>
                  </a:txBody>
                  <a:tcPr marL="0" marR="0" marT="9525" marB="0">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1"/>
                  </a:ext>
                </a:extLst>
              </a:tr>
              <a:tr h="114300">
                <a:tc>
                  <a:txBody>
                    <a:bodyPr/>
                    <a:lstStyle/>
                    <a:p>
                      <a:pPr>
                        <a:lnSpc>
                          <a:spcPts val="800"/>
                        </a:lnSpc>
                        <a:spcBef>
                          <a:spcPts val="130"/>
                        </a:spcBef>
                      </a:pPr>
                      <a:r>
                        <a:rPr lang="pt-PT" sz="700" spc="5" dirty="0" err="1">
                          <a:solidFill>
                            <a:srgbClr val="221E1F"/>
                          </a:solidFill>
                          <a:latin typeface="Gill Sans MT"/>
                          <a:cs typeface="Gill Sans MT"/>
                        </a:rPr>
                        <a:t>External</a:t>
                      </a:r>
                      <a:r>
                        <a:rPr lang="pt-PT" sz="700" spc="5" dirty="0">
                          <a:solidFill>
                            <a:srgbClr val="221E1F"/>
                          </a:solidFill>
                          <a:latin typeface="Gill Sans MT"/>
                          <a:cs typeface="Gill Sans MT"/>
                        </a:rPr>
                        <a:t> dia. </a:t>
                      </a:r>
                      <a:r>
                        <a:rPr sz="700" dirty="0">
                          <a:solidFill>
                            <a:srgbClr val="221E1F"/>
                          </a:solidFill>
                          <a:latin typeface="Gill Sans MT"/>
                          <a:cs typeface="Gill Sans MT"/>
                        </a:rPr>
                        <a:t>(mm)</a:t>
                      </a:r>
                      <a:r>
                        <a:rPr sz="700" spc="295" dirty="0">
                          <a:solidFill>
                            <a:srgbClr val="221E1F"/>
                          </a:solidFill>
                          <a:latin typeface="Gill Sans MT"/>
                          <a:cs typeface="Gill Sans MT"/>
                        </a:rPr>
                        <a:t>  </a:t>
                      </a:r>
                      <a:r>
                        <a:rPr sz="700" i="1" dirty="0">
                          <a:solidFill>
                            <a:srgbClr val="221E1F"/>
                          </a:solidFill>
                          <a:latin typeface="Arial"/>
                          <a:cs typeface="Arial"/>
                        </a:rPr>
                        <a:t>d</a:t>
                      </a:r>
                      <a:r>
                        <a:rPr sz="700" i="1" spc="365" dirty="0">
                          <a:solidFill>
                            <a:srgbClr val="221E1F"/>
                          </a:solidFill>
                          <a:latin typeface="Arial"/>
                          <a:cs typeface="Arial"/>
                        </a:rPr>
                        <a:t>  </a:t>
                      </a:r>
                      <a:r>
                        <a:rPr sz="700" spc="25" dirty="0">
                          <a:solidFill>
                            <a:srgbClr val="221E1F"/>
                          </a:solidFill>
                          <a:latin typeface="Gill Sans MT"/>
                          <a:cs typeface="Gill Sans MT"/>
                        </a:rPr>
                        <a:t>22</a:t>
                      </a:r>
                      <a:endParaRPr sz="700" dirty="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00"/>
                        </a:lnSpc>
                        <a:spcBef>
                          <a:spcPts val="130"/>
                        </a:spcBef>
                      </a:pPr>
                      <a:r>
                        <a:rPr sz="700" spc="25" dirty="0">
                          <a:solidFill>
                            <a:srgbClr val="221E1F"/>
                          </a:solidFill>
                          <a:latin typeface="Gill Sans MT"/>
                          <a:cs typeface="Gill Sans MT"/>
                        </a:rPr>
                        <a:t>25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5080" algn="ctr">
                        <a:lnSpc>
                          <a:spcPts val="800"/>
                        </a:lnSpc>
                        <a:spcBef>
                          <a:spcPts val="130"/>
                        </a:spcBef>
                      </a:pPr>
                      <a:r>
                        <a:rPr sz="700" spc="25" dirty="0">
                          <a:solidFill>
                            <a:srgbClr val="221E1F"/>
                          </a:solidFill>
                          <a:latin typeface="Gill Sans MT"/>
                          <a:cs typeface="Gill Sans MT"/>
                        </a:rPr>
                        <a:t>25</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635" algn="ctr">
                        <a:lnSpc>
                          <a:spcPts val="800"/>
                        </a:lnSpc>
                        <a:spcBef>
                          <a:spcPts val="130"/>
                        </a:spcBef>
                      </a:pPr>
                      <a:r>
                        <a:rPr sz="700" spc="25" dirty="0">
                          <a:solidFill>
                            <a:srgbClr val="221E1F"/>
                          </a:solidFill>
                          <a:latin typeface="Gill Sans MT"/>
                          <a:cs typeface="Gill Sans MT"/>
                        </a:rPr>
                        <a:t>30</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14604" algn="ctr">
                        <a:lnSpc>
                          <a:spcPts val="800"/>
                        </a:lnSpc>
                        <a:spcBef>
                          <a:spcPts val="130"/>
                        </a:spcBef>
                      </a:pPr>
                      <a:r>
                        <a:rPr sz="700" spc="25" dirty="0">
                          <a:solidFill>
                            <a:srgbClr val="221E1F"/>
                          </a:solidFill>
                          <a:latin typeface="Gill Sans MT"/>
                          <a:cs typeface="Gill Sans MT"/>
                        </a:rPr>
                        <a:t>36</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6985" algn="ctr">
                        <a:lnSpc>
                          <a:spcPts val="800"/>
                        </a:lnSpc>
                        <a:spcBef>
                          <a:spcPts val="130"/>
                        </a:spcBef>
                      </a:pPr>
                      <a:r>
                        <a:rPr sz="700" spc="-25" dirty="0">
                          <a:solidFill>
                            <a:srgbClr val="221E1F"/>
                          </a:solidFill>
                          <a:latin typeface="Gill Sans MT"/>
                          <a:cs typeface="Gill Sans MT"/>
                        </a:rPr>
                        <a:t>42</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13335" algn="ctr">
                        <a:lnSpc>
                          <a:spcPts val="800"/>
                        </a:lnSpc>
                        <a:spcBef>
                          <a:spcPts val="130"/>
                        </a:spcBef>
                      </a:pPr>
                      <a:r>
                        <a:rPr sz="700" spc="-25" dirty="0">
                          <a:solidFill>
                            <a:srgbClr val="221E1F"/>
                          </a:solidFill>
                          <a:latin typeface="Gill Sans MT"/>
                          <a:cs typeface="Gill Sans MT"/>
                        </a:rPr>
                        <a:t>48</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00"/>
                        </a:lnSpc>
                        <a:spcBef>
                          <a:spcPts val="130"/>
                        </a:spcBef>
                      </a:pPr>
                      <a:r>
                        <a:rPr sz="700" spc="25" dirty="0">
                          <a:solidFill>
                            <a:srgbClr val="221E1F"/>
                          </a:solidFill>
                          <a:latin typeface="Gill Sans MT"/>
                          <a:cs typeface="Gill Sans MT"/>
                        </a:rPr>
                        <a:t>48</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2"/>
                  </a:ext>
                </a:extLst>
              </a:tr>
              <a:tr h="132080">
                <a:tc>
                  <a:txBody>
                    <a:bodyPr/>
                    <a:lstStyle/>
                    <a:p>
                      <a:pPr>
                        <a:lnSpc>
                          <a:spcPts val="810"/>
                        </a:lnSpc>
                        <a:spcBef>
                          <a:spcPts val="130"/>
                        </a:spcBef>
                        <a:tabLst>
                          <a:tab pos="995044" algn="l"/>
                        </a:tabLst>
                      </a:pPr>
                      <a:r>
                        <a:rPr lang="pt-PT" sz="700" dirty="0" err="1">
                          <a:solidFill>
                            <a:srgbClr val="221E1F"/>
                          </a:solidFill>
                          <a:latin typeface="Gill Sans MT"/>
                          <a:cs typeface="Gill Sans MT"/>
                        </a:rPr>
                        <a:t>Lenght</a:t>
                      </a:r>
                      <a:r>
                        <a:rPr sz="700" spc="50" dirty="0">
                          <a:solidFill>
                            <a:srgbClr val="221E1F"/>
                          </a:solidFill>
                          <a:latin typeface="Gill Sans MT"/>
                          <a:cs typeface="Gill Sans MT"/>
                        </a:rPr>
                        <a:t> </a:t>
                      </a:r>
                      <a:r>
                        <a:rPr sz="700" dirty="0">
                          <a:solidFill>
                            <a:srgbClr val="221E1F"/>
                          </a:solidFill>
                          <a:latin typeface="Gill Sans MT"/>
                          <a:cs typeface="Gill Sans MT"/>
                        </a:rPr>
                        <a:t>(mm)</a:t>
                      </a:r>
                      <a:r>
                        <a:rPr sz="700" spc="195" dirty="0">
                          <a:solidFill>
                            <a:srgbClr val="221E1F"/>
                          </a:solidFill>
                          <a:latin typeface="Gill Sans MT"/>
                          <a:cs typeface="Gill Sans MT"/>
                        </a:rPr>
                        <a:t>  </a:t>
                      </a:r>
                      <a:r>
                        <a:rPr sz="700" i="1" spc="-50" dirty="0">
                          <a:solidFill>
                            <a:srgbClr val="221E1F"/>
                          </a:solidFill>
                          <a:latin typeface="Arial"/>
                          <a:cs typeface="Arial"/>
                        </a:rPr>
                        <a:t>l</a:t>
                      </a:r>
                      <a:r>
                        <a:rPr sz="700" i="1" dirty="0">
                          <a:solidFill>
                            <a:srgbClr val="221E1F"/>
                          </a:solidFill>
                          <a:latin typeface="Arial"/>
                          <a:cs typeface="Arial"/>
                        </a:rPr>
                        <a:t>	</a:t>
                      </a:r>
                      <a:r>
                        <a:rPr sz="700" spc="25" dirty="0">
                          <a:solidFill>
                            <a:srgbClr val="221E1F"/>
                          </a:solidFill>
                          <a:latin typeface="Gill Sans MT"/>
                          <a:cs typeface="Gill Sans MT"/>
                        </a:rPr>
                        <a:t>65</a:t>
                      </a:r>
                      <a:endParaRPr sz="700" dirty="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gn="ctr">
                        <a:lnSpc>
                          <a:spcPts val="810"/>
                        </a:lnSpc>
                        <a:spcBef>
                          <a:spcPts val="130"/>
                        </a:spcBef>
                      </a:pPr>
                      <a:r>
                        <a:rPr sz="700" spc="25" dirty="0">
                          <a:solidFill>
                            <a:srgbClr val="221E1F"/>
                          </a:solidFill>
                          <a:latin typeface="Gill Sans MT"/>
                          <a:cs typeface="Gill Sans MT"/>
                        </a:rPr>
                        <a:t>72</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5080" algn="ctr">
                        <a:lnSpc>
                          <a:spcPts val="810"/>
                        </a:lnSpc>
                        <a:spcBef>
                          <a:spcPts val="130"/>
                        </a:spcBef>
                      </a:pPr>
                      <a:r>
                        <a:rPr sz="700" spc="25" dirty="0">
                          <a:solidFill>
                            <a:srgbClr val="221E1F"/>
                          </a:solidFill>
                          <a:latin typeface="Gill Sans MT"/>
                          <a:cs typeface="Gill Sans MT"/>
                        </a:rPr>
                        <a:t>71</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635" algn="ctr">
                        <a:lnSpc>
                          <a:spcPts val="810"/>
                        </a:lnSpc>
                        <a:spcBef>
                          <a:spcPts val="130"/>
                        </a:spcBef>
                      </a:pPr>
                      <a:r>
                        <a:rPr sz="700" spc="25" dirty="0">
                          <a:solidFill>
                            <a:srgbClr val="221E1F"/>
                          </a:solidFill>
                          <a:latin typeface="Gill Sans MT"/>
                          <a:cs typeface="Gill Sans MT"/>
                        </a:rPr>
                        <a:t>78</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14604" algn="ctr">
                        <a:lnSpc>
                          <a:spcPts val="810"/>
                        </a:lnSpc>
                        <a:spcBef>
                          <a:spcPts val="130"/>
                        </a:spcBef>
                      </a:pPr>
                      <a:r>
                        <a:rPr sz="700" spc="25" dirty="0">
                          <a:solidFill>
                            <a:srgbClr val="221E1F"/>
                          </a:solidFill>
                          <a:latin typeface="Gill Sans MT"/>
                          <a:cs typeface="Gill Sans MT"/>
                        </a:rPr>
                        <a:t>90</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8255" algn="ctr">
                        <a:lnSpc>
                          <a:spcPts val="810"/>
                        </a:lnSpc>
                        <a:spcBef>
                          <a:spcPts val="130"/>
                        </a:spcBef>
                      </a:pPr>
                      <a:r>
                        <a:rPr sz="700" spc="25" dirty="0">
                          <a:solidFill>
                            <a:srgbClr val="221E1F"/>
                          </a:solidFill>
                          <a:latin typeface="Gill Sans MT"/>
                          <a:cs typeface="Gill Sans MT"/>
                        </a:rPr>
                        <a:t>99</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R="9525" algn="ctr">
                        <a:lnSpc>
                          <a:spcPts val="810"/>
                        </a:lnSpc>
                        <a:spcBef>
                          <a:spcPts val="130"/>
                        </a:spcBef>
                      </a:pPr>
                      <a:r>
                        <a:rPr sz="700" spc="-25" dirty="0">
                          <a:solidFill>
                            <a:srgbClr val="221E1F"/>
                          </a:solidFill>
                          <a:latin typeface="Gill Sans MT"/>
                          <a:cs typeface="Gill Sans MT"/>
                        </a:rPr>
                        <a:t>112</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marL="1270" algn="ctr">
                        <a:lnSpc>
                          <a:spcPts val="810"/>
                        </a:lnSpc>
                        <a:spcBef>
                          <a:spcPts val="130"/>
                        </a:spcBef>
                      </a:pPr>
                      <a:r>
                        <a:rPr sz="700" spc="-25" dirty="0">
                          <a:solidFill>
                            <a:srgbClr val="221E1F"/>
                          </a:solidFill>
                          <a:latin typeface="Gill Sans MT"/>
                          <a:cs typeface="Gill Sans MT"/>
                        </a:rPr>
                        <a:t>110</a:t>
                      </a:r>
                      <a:endParaRPr sz="700">
                        <a:latin typeface="Gill Sans MT"/>
                        <a:cs typeface="Gill Sans MT"/>
                      </a:endParaRPr>
                    </a:p>
                  </a:txBody>
                  <a:tcPr marL="0" marR="0" marT="1651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3"/>
                  </a:ext>
                </a:extLst>
              </a:tr>
              <a:tr h="130175">
                <a:tc>
                  <a:txBody>
                    <a:bodyPr/>
                    <a:lstStyle/>
                    <a:p>
                      <a:pPr>
                        <a:lnSpc>
                          <a:spcPts val="810"/>
                        </a:lnSpc>
                        <a:spcBef>
                          <a:spcPts val="120"/>
                        </a:spcBef>
                        <a:tabLst>
                          <a:tab pos="962025" algn="l"/>
                        </a:tabLst>
                      </a:pPr>
                      <a:r>
                        <a:rPr lang="pt-PT" sz="700" spc="-20" dirty="0" err="1">
                          <a:solidFill>
                            <a:srgbClr val="221E1F"/>
                          </a:solidFill>
                          <a:latin typeface="Gill Sans MT"/>
                          <a:cs typeface="Gill Sans MT"/>
                        </a:rPr>
                        <a:t>Weight</a:t>
                      </a:r>
                      <a:r>
                        <a:rPr lang="pt-PT" sz="700" spc="-20" dirty="0">
                          <a:solidFill>
                            <a:srgbClr val="221E1F"/>
                          </a:solidFill>
                          <a:latin typeface="Gill Sans MT"/>
                          <a:cs typeface="Gill Sans MT"/>
                        </a:rPr>
                        <a:t> </a:t>
                      </a:r>
                      <a:r>
                        <a:rPr sz="700" spc="-20" dirty="0">
                          <a:solidFill>
                            <a:srgbClr val="221E1F"/>
                          </a:solidFill>
                          <a:latin typeface="Gill Sans MT"/>
                          <a:cs typeface="Gill Sans MT"/>
                        </a:rPr>
                        <a:t>(kg)</a:t>
                      </a:r>
                      <a:r>
                        <a:rPr sz="700" dirty="0">
                          <a:solidFill>
                            <a:srgbClr val="221E1F"/>
                          </a:solidFill>
                          <a:latin typeface="Gill Sans MT"/>
                          <a:cs typeface="Gill Sans MT"/>
                        </a:rPr>
                        <a:t>	</a:t>
                      </a:r>
                      <a:r>
                        <a:rPr sz="700" spc="-20" dirty="0">
                          <a:solidFill>
                            <a:srgbClr val="221E1F"/>
                          </a:solidFill>
                          <a:latin typeface="Gill Sans MT"/>
                          <a:cs typeface="Gill Sans MT"/>
                        </a:rPr>
                        <a:t>0.14</a:t>
                      </a:r>
                      <a:endParaRPr sz="700" dirty="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6985" algn="ctr">
                        <a:lnSpc>
                          <a:spcPts val="810"/>
                        </a:lnSpc>
                        <a:spcBef>
                          <a:spcPts val="120"/>
                        </a:spcBef>
                      </a:pPr>
                      <a:r>
                        <a:rPr sz="700" spc="-20" dirty="0">
                          <a:solidFill>
                            <a:srgbClr val="221E1F"/>
                          </a:solidFill>
                          <a:latin typeface="Gill Sans MT"/>
                          <a:cs typeface="Gill Sans MT"/>
                        </a:rPr>
                        <a:t>0.21</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0" dirty="0">
                          <a:solidFill>
                            <a:srgbClr val="221E1F"/>
                          </a:solidFill>
                          <a:latin typeface="Gill Sans MT"/>
                          <a:cs typeface="Gill Sans MT"/>
                        </a:rPr>
                        <a:t>0.19</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0" dirty="0">
                          <a:solidFill>
                            <a:srgbClr val="221E1F"/>
                          </a:solidFill>
                          <a:latin typeface="Gill Sans MT"/>
                          <a:cs typeface="Gill Sans MT"/>
                        </a:rPr>
                        <a:t>0.30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R="5080" algn="ctr">
                        <a:lnSpc>
                          <a:spcPts val="810"/>
                        </a:lnSpc>
                        <a:spcBef>
                          <a:spcPts val="120"/>
                        </a:spcBef>
                      </a:pPr>
                      <a:r>
                        <a:rPr sz="700" spc="-20" dirty="0">
                          <a:solidFill>
                            <a:srgbClr val="221E1F"/>
                          </a:solidFill>
                          <a:latin typeface="Gill Sans MT"/>
                          <a:cs typeface="Gill Sans MT"/>
                        </a:rPr>
                        <a:t>0.48</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20" dirty="0">
                          <a:solidFill>
                            <a:srgbClr val="221E1F"/>
                          </a:solidFill>
                          <a:latin typeface="Gill Sans MT"/>
                          <a:cs typeface="Gill Sans MT"/>
                        </a:rPr>
                        <a:t>0.72</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R="5715" algn="ctr">
                        <a:lnSpc>
                          <a:spcPts val="810"/>
                        </a:lnSpc>
                        <a:spcBef>
                          <a:spcPts val="120"/>
                        </a:spcBef>
                      </a:pPr>
                      <a:r>
                        <a:rPr sz="700" spc="-20" dirty="0">
                          <a:solidFill>
                            <a:srgbClr val="221E1F"/>
                          </a:solidFill>
                          <a:latin typeface="Gill Sans MT"/>
                          <a:cs typeface="Gill Sans MT"/>
                        </a:rPr>
                        <a:t>1.11</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3810" algn="ctr">
                        <a:lnSpc>
                          <a:spcPts val="810"/>
                        </a:lnSpc>
                        <a:spcBef>
                          <a:spcPts val="120"/>
                        </a:spcBef>
                      </a:pPr>
                      <a:r>
                        <a:rPr sz="700" spc="-20" dirty="0">
                          <a:solidFill>
                            <a:srgbClr val="221E1F"/>
                          </a:solidFill>
                          <a:latin typeface="Gill Sans MT"/>
                          <a:cs typeface="Gill Sans MT"/>
                        </a:rPr>
                        <a:t>1.02</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4"/>
                  </a:ext>
                </a:extLst>
              </a:tr>
              <a:tr h="130810">
                <a:tc>
                  <a:txBody>
                    <a:bodyPr/>
                    <a:lstStyle/>
                    <a:p>
                      <a:pPr>
                        <a:lnSpc>
                          <a:spcPts val="810"/>
                        </a:lnSpc>
                        <a:spcBef>
                          <a:spcPts val="120"/>
                        </a:spcBef>
                        <a:tabLst>
                          <a:tab pos="937894" algn="l"/>
                        </a:tabLst>
                      </a:pPr>
                      <a:r>
                        <a:rPr sz="700" dirty="0">
                          <a:solidFill>
                            <a:srgbClr val="221E1F"/>
                          </a:solidFill>
                          <a:latin typeface="Gill Sans MT"/>
                          <a:cs typeface="Gill Sans MT"/>
                        </a:rPr>
                        <a:t>Torque</a:t>
                      </a:r>
                      <a:r>
                        <a:rPr sz="700" spc="10" dirty="0">
                          <a:solidFill>
                            <a:srgbClr val="221E1F"/>
                          </a:solidFill>
                          <a:latin typeface="Gill Sans MT"/>
                          <a:cs typeface="Gill Sans MT"/>
                        </a:rPr>
                        <a:t> </a:t>
                      </a:r>
                      <a:r>
                        <a:rPr sz="700" spc="-20" dirty="0">
                          <a:solidFill>
                            <a:srgbClr val="221E1F"/>
                          </a:solidFill>
                          <a:latin typeface="Gill Sans MT"/>
                          <a:cs typeface="Gill Sans MT"/>
                        </a:rPr>
                        <a:t>(Nm)</a:t>
                      </a:r>
                      <a:r>
                        <a:rPr sz="700" dirty="0">
                          <a:solidFill>
                            <a:srgbClr val="221E1F"/>
                          </a:solidFill>
                          <a:latin typeface="Gill Sans MT"/>
                          <a:cs typeface="Gill Sans MT"/>
                        </a:rPr>
                        <a:t>	</a:t>
                      </a:r>
                      <a:r>
                        <a:rPr sz="700" spc="-20" dirty="0">
                          <a:solidFill>
                            <a:srgbClr val="221E1F"/>
                          </a:solidFill>
                          <a:latin typeface="Gill Sans MT"/>
                          <a:cs typeface="Gill Sans MT"/>
                        </a:rPr>
                        <a:t>60/85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7145" algn="ctr">
                        <a:lnSpc>
                          <a:spcPts val="810"/>
                        </a:lnSpc>
                        <a:spcBef>
                          <a:spcPts val="120"/>
                        </a:spcBef>
                      </a:pPr>
                      <a:r>
                        <a:rPr sz="700" spc="-10" dirty="0">
                          <a:solidFill>
                            <a:srgbClr val="221E1F"/>
                          </a:solidFill>
                          <a:latin typeface="Gill Sans MT"/>
                          <a:cs typeface="Gill Sans MT"/>
                        </a:rPr>
                        <a:t>60/110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4445" algn="ctr">
                        <a:lnSpc>
                          <a:spcPts val="810"/>
                        </a:lnSpc>
                        <a:spcBef>
                          <a:spcPts val="120"/>
                        </a:spcBef>
                      </a:pPr>
                      <a:r>
                        <a:rPr sz="700" spc="-10" dirty="0">
                          <a:solidFill>
                            <a:srgbClr val="221E1F"/>
                          </a:solidFill>
                          <a:latin typeface="Gill Sans MT"/>
                          <a:cs typeface="Gill Sans MT"/>
                        </a:rPr>
                        <a:t>85/110</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3335" algn="ctr">
                        <a:lnSpc>
                          <a:spcPts val="810"/>
                        </a:lnSpc>
                        <a:spcBef>
                          <a:spcPts val="120"/>
                        </a:spcBef>
                      </a:pPr>
                      <a:r>
                        <a:rPr sz="700" spc="-10" dirty="0">
                          <a:solidFill>
                            <a:srgbClr val="221E1F"/>
                          </a:solidFill>
                          <a:latin typeface="Gill Sans MT"/>
                          <a:cs typeface="Gill Sans MT"/>
                        </a:rPr>
                        <a:t>110/165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10" dirty="0">
                          <a:solidFill>
                            <a:srgbClr val="221E1F"/>
                          </a:solidFill>
                          <a:latin typeface="Gill Sans MT"/>
                          <a:cs typeface="Gill Sans MT"/>
                        </a:rPr>
                        <a:t>165/265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6350" algn="ctr">
                        <a:lnSpc>
                          <a:spcPts val="810"/>
                        </a:lnSpc>
                        <a:spcBef>
                          <a:spcPts val="120"/>
                        </a:spcBef>
                      </a:pPr>
                      <a:r>
                        <a:rPr sz="700" spc="-10" dirty="0">
                          <a:solidFill>
                            <a:srgbClr val="221E1F"/>
                          </a:solidFill>
                          <a:latin typeface="Gill Sans MT"/>
                          <a:cs typeface="Gill Sans MT"/>
                        </a:rPr>
                        <a:t>265/275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gn="ctr">
                        <a:lnSpc>
                          <a:spcPts val="810"/>
                        </a:lnSpc>
                        <a:spcBef>
                          <a:spcPts val="120"/>
                        </a:spcBef>
                      </a:pPr>
                      <a:r>
                        <a:rPr sz="700" spc="-10" dirty="0">
                          <a:solidFill>
                            <a:srgbClr val="221E1F"/>
                          </a:solidFill>
                          <a:latin typeface="Gill Sans MT"/>
                          <a:cs typeface="Gill Sans MT"/>
                        </a:rPr>
                        <a:t>265/285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marL="17145" algn="ctr">
                        <a:lnSpc>
                          <a:spcPts val="810"/>
                        </a:lnSpc>
                        <a:spcBef>
                          <a:spcPts val="120"/>
                        </a:spcBef>
                      </a:pPr>
                      <a:r>
                        <a:rPr sz="700" spc="-10" dirty="0">
                          <a:solidFill>
                            <a:srgbClr val="221E1F"/>
                          </a:solidFill>
                          <a:latin typeface="Gill Sans MT"/>
                          <a:cs typeface="Gill Sans MT"/>
                        </a:rPr>
                        <a:t>275/285</a:t>
                      </a:r>
                      <a:endParaRPr sz="700">
                        <a:latin typeface="Gill Sans MT"/>
                        <a:cs typeface="Gill Sans MT"/>
                      </a:endParaRPr>
                    </a:p>
                  </a:txBody>
                  <a:tcPr marL="0" marR="0" marT="15240" marB="0">
                    <a:lnT w="6350">
                      <a:solidFill>
                        <a:srgbClr val="221E1F"/>
                      </a:solidFill>
                      <a:prstDash val="solid"/>
                    </a:lnT>
                    <a:lnB w="6350">
                      <a:solidFill>
                        <a:srgbClr val="221E1F"/>
                      </a:solidFill>
                      <a:prstDash val="solid"/>
                    </a:lnB>
                  </a:tcPr>
                </a:tc>
                <a:tc>
                  <a:txBody>
                    <a:bodyPr/>
                    <a:lstStyle/>
                    <a:p>
                      <a:pPr>
                        <a:lnSpc>
                          <a:spcPct val="100000"/>
                        </a:lnSpc>
                      </a:pPr>
                      <a:endParaRPr sz="600" dirty="0">
                        <a:latin typeface="Times New Roman"/>
                        <a:cs typeface="Times New Roman"/>
                      </a:endParaRPr>
                    </a:p>
                  </a:txBody>
                  <a:tcPr marL="0" marR="0" marT="0" marB="0"/>
                </a:tc>
                <a:extLst>
                  <a:ext uri="{0D108BD9-81ED-4DB2-BD59-A6C34878D82A}">
                    <a16:rowId xmlns:a16="http://schemas.microsoft.com/office/drawing/2014/main" val="10005"/>
                  </a:ext>
                </a:extLst>
              </a:tr>
            </a:tbl>
          </a:graphicData>
        </a:graphic>
      </p:graphicFrame>
      <p:sp>
        <p:nvSpPr>
          <p:cNvPr id="42" name="object 42"/>
          <p:cNvSpPr txBox="1"/>
          <p:nvPr/>
        </p:nvSpPr>
        <p:spPr>
          <a:xfrm>
            <a:off x="671830" y="2279650"/>
            <a:ext cx="182245" cy="132080"/>
          </a:xfrm>
          <a:prstGeom prst="rect">
            <a:avLst/>
          </a:prstGeom>
        </p:spPr>
        <p:txBody>
          <a:bodyPr vert="horz" wrap="square" lIns="0" tIns="12700" rIns="0" bIns="0" rtlCol="0">
            <a:spAutoFit/>
          </a:bodyPr>
          <a:lstStyle/>
          <a:p>
            <a:pPr marL="12700">
              <a:lnSpc>
                <a:spcPct val="100000"/>
              </a:lnSpc>
              <a:spcBef>
                <a:spcPts val="100"/>
              </a:spcBef>
            </a:pPr>
            <a:r>
              <a:rPr sz="700" spc="-20" dirty="0">
                <a:solidFill>
                  <a:srgbClr val="221E1F"/>
                </a:solidFill>
                <a:latin typeface="Gill Sans MT"/>
                <a:cs typeface="Gill Sans MT"/>
              </a:rPr>
              <a:t>Ref.</a:t>
            </a:r>
            <a:endParaRPr sz="700">
              <a:latin typeface="Gill Sans MT"/>
              <a:cs typeface="Gill Sans MT"/>
            </a:endParaRPr>
          </a:p>
        </p:txBody>
      </p:sp>
      <p:sp>
        <p:nvSpPr>
          <p:cNvPr id="43" name="object 43"/>
          <p:cNvSpPr txBox="1"/>
          <p:nvPr/>
        </p:nvSpPr>
        <p:spPr>
          <a:xfrm>
            <a:off x="2221229" y="2279650"/>
            <a:ext cx="2486025"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21E1F"/>
                </a:solidFill>
                <a:latin typeface="Gill Sans MT"/>
                <a:cs typeface="Gill Sans MT"/>
              </a:rPr>
              <a:t>CTTS12</a:t>
            </a:r>
            <a:r>
              <a:rPr sz="700" spc="235" dirty="0">
                <a:solidFill>
                  <a:srgbClr val="221E1F"/>
                </a:solidFill>
                <a:latin typeface="Gill Sans MT"/>
                <a:cs typeface="Gill Sans MT"/>
              </a:rPr>
              <a:t> </a:t>
            </a:r>
            <a:r>
              <a:rPr sz="700" dirty="0">
                <a:solidFill>
                  <a:srgbClr val="221E1F"/>
                </a:solidFill>
                <a:latin typeface="Gill Sans MT"/>
                <a:cs typeface="Gill Sans MT"/>
              </a:rPr>
              <a:t>CTTS14</a:t>
            </a:r>
            <a:r>
              <a:rPr sz="700" spc="240" dirty="0">
                <a:solidFill>
                  <a:srgbClr val="221E1F"/>
                </a:solidFill>
                <a:latin typeface="Gill Sans MT"/>
                <a:cs typeface="Gill Sans MT"/>
              </a:rPr>
              <a:t> </a:t>
            </a:r>
            <a:r>
              <a:rPr sz="700" dirty="0">
                <a:solidFill>
                  <a:srgbClr val="221E1F"/>
                </a:solidFill>
                <a:latin typeface="Gill Sans MT"/>
                <a:cs typeface="Gill Sans MT"/>
              </a:rPr>
              <a:t>CTTS16</a:t>
            </a:r>
            <a:r>
              <a:rPr sz="700" spc="245" dirty="0">
                <a:solidFill>
                  <a:srgbClr val="221E1F"/>
                </a:solidFill>
                <a:latin typeface="Gill Sans MT"/>
                <a:cs typeface="Gill Sans MT"/>
              </a:rPr>
              <a:t> </a:t>
            </a:r>
            <a:r>
              <a:rPr sz="700" dirty="0">
                <a:solidFill>
                  <a:srgbClr val="221E1F"/>
                </a:solidFill>
                <a:latin typeface="Gill Sans MT"/>
                <a:cs typeface="Gill Sans MT"/>
              </a:rPr>
              <a:t>CTTS20</a:t>
            </a:r>
            <a:r>
              <a:rPr sz="700" spc="235" dirty="0">
                <a:solidFill>
                  <a:srgbClr val="221E1F"/>
                </a:solidFill>
                <a:latin typeface="Gill Sans MT"/>
                <a:cs typeface="Gill Sans MT"/>
              </a:rPr>
              <a:t> </a:t>
            </a:r>
            <a:r>
              <a:rPr sz="700" dirty="0">
                <a:solidFill>
                  <a:srgbClr val="221E1F"/>
                </a:solidFill>
                <a:latin typeface="Gill Sans MT"/>
                <a:cs typeface="Gill Sans MT"/>
              </a:rPr>
              <a:t>CTTS25</a:t>
            </a:r>
            <a:r>
              <a:rPr sz="700" spc="245" dirty="0">
                <a:solidFill>
                  <a:srgbClr val="221E1F"/>
                </a:solidFill>
                <a:latin typeface="Gill Sans MT"/>
                <a:cs typeface="Gill Sans MT"/>
              </a:rPr>
              <a:t> </a:t>
            </a:r>
            <a:r>
              <a:rPr sz="700" dirty="0">
                <a:solidFill>
                  <a:srgbClr val="221E1F"/>
                </a:solidFill>
                <a:latin typeface="Gill Sans MT"/>
                <a:cs typeface="Gill Sans MT"/>
              </a:rPr>
              <a:t>CTTS28</a:t>
            </a:r>
            <a:r>
              <a:rPr sz="700" spc="235" dirty="0">
                <a:solidFill>
                  <a:srgbClr val="221E1F"/>
                </a:solidFill>
                <a:latin typeface="Gill Sans MT"/>
                <a:cs typeface="Gill Sans MT"/>
              </a:rPr>
              <a:t> </a:t>
            </a:r>
            <a:r>
              <a:rPr sz="700" spc="-10" dirty="0">
                <a:solidFill>
                  <a:srgbClr val="221E1F"/>
                </a:solidFill>
                <a:latin typeface="Gill Sans MT"/>
                <a:cs typeface="Gill Sans MT"/>
              </a:rPr>
              <a:t>CTTS32</a:t>
            </a:r>
            <a:endParaRPr sz="700">
              <a:latin typeface="Gill Sans MT"/>
              <a:cs typeface="Gill Sans MT"/>
            </a:endParaRPr>
          </a:p>
        </p:txBody>
      </p:sp>
      <p:graphicFrame>
        <p:nvGraphicFramePr>
          <p:cNvPr id="44" name="object 44"/>
          <p:cNvGraphicFramePr>
            <a:graphicFrameLocks noGrp="1"/>
          </p:cNvGraphicFramePr>
          <p:nvPr>
            <p:extLst>
              <p:ext uri="{D42A27DB-BD31-4B8C-83A1-F6EECF244321}">
                <p14:modId xmlns:p14="http://schemas.microsoft.com/office/powerpoint/2010/main" val="989568297"/>
              </p:ext>
            </p:extLst>
          </p:nvPr>
        </p:nvGraphicFramePr>
        <p:xfrm>
          <a:off x="688340" y="3766767"/>
          <a:ext cx="4130673" cy="1766570"/>
        </p:xfrm>
        <a:graphic>
          <a:graphicData uri="http://schemas.openxmlformats.org/drawingml/2006/table">
            <a:tbl>
              <a:tblPr firstRow="1" bandRow="1">
                <a:tableStyleId>{2D5ABB26-0587-4C30-8999-92F81FD0307C}</a:tableStyleId>
              </a:tblPr>
              <a:tblGrid>
                <a:gridCol w="1423670">
                  <a:extLst>
                    <a:ext uri="{9D8B030D-6E8A-4147-A177-3AD203B41FA5}">
                      <a16:colId xmlns:a16="http://schemas.microsoft.com/office/drawing/2014/main" val="20000"/>
                    </a:ext>
                  </a:extLst>
                </a:gridCol>
                <a:gridCol w="142240">
                  <a:extLst>
                    <a:ext uri="{9D8B030D-6E8A-4147-A177-3AD203B41FA5}">
                      <a16:colId xmlns:a16="http://schemas.microsoft.com/office/drawing/2014/main" val="20001"/>
                    </a:ext>
                  </a:extLst>
                </a:gridCol>
                <a:gridCol w="316229">
                  <a:extLst>
                    <a:ext uri="{9D8B030D-6E8A-4147-A177-3AD203B41FA5}">
                      <a16:colId xmlns:a16="http://schemas.microsoft.com/office/drawing/2014/main" val="20002"/>
                    </a:ext>
                  </a:extLst>
                </a:gridCol>
                <a:gridCol w="359410">
                  <a:extLst>
                    <a:ext uri="{9D8B030D-6E8A-4147-A177-3AD203B41FA5}">
                      <a16:colId xmlns:a16="http://schemas.microsoft.com/office/drawing/2014/main" val="20003"/>
                    </a:ext>
                  </a:extLst>
                </a:gridCol>
                <a:gridCol w="359410">
                  <a:extLst>
                    <a:ext uri="{9D8B030D-6E8A-4147-A177-3AD203B41FA5}">
                      <a16:colId xmlns:a16="http://schemas.microsoft.com/office/drawing/2014/main" val="20004"/>
                    </a:ext>
                  </a:extLst>
                </a:gridCol>
                <a:gridCol w="361314">
                  <a:extLst>
                    <a:ext uri="{9D8B030D-6E8A-4147-A177-3AD203B41FA5}">
                      <a16:colId xmlns:a16="http://schemas.microsoft.com/office/drawing/2014/main" val="20005"/>
                    </a:ext>
                  </a:extLst>
                </a:gridCol>
                <a:gridCol w="359410">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448945">
                  <a:extLst>
                    <a:ext uri="{9D8B030D-6E8A-4147-A177-3AD203B41FA5}">
                      <a16:colId xmlns:a16="http://schemas.microsoft.com/office/drawing/2014/main" val="20008"/>
                    </a:ext>
                  </a:extLst>
                </a:gridCol>
              </a:tblGrid>
              <a:tr h="125095">
                <a:tc>
                  <a:txBody>
                    <a:bodyPr/>
                    <a:lstStyle/>
                    <a:p>
                      <a:pPr>
                        <a:lnSpc>
                          <a:spcPts val="690"/>
                        </a:lnSpc>
                        <a:spcBef>
                          <a:spcPts val="70"/>
                        </a:spcBef>
                      </a:pPr>
                      <a:r>
                        <a:rPr lang="pt-PT" sz="700" spc="-50" dirty="0" err="1">
                          <a:solidFill>
                            <a:srgbClr val="204599"/>
                          </a:solidFill>
                          <a:latin typeface="Arial Black"/>
                          <a:cs typeface="Arial Black"/>
                        </a:rPr>
                        <a:t>Rod</a:t>
                      </a:r>
                      <a:r>
                        <a:rPr lang="pt-PT" sz="700" spc="-50" dirty="0">
                          <a:solidFill>
                            <a:srgbClr val="204599"/>
                          </a:solidFill>
                          <a:latin typeface="Arial Black"/>
                          <a:cs typeface="Arial Black"/>
                        </a:rPr>
                        <a:t> </a:t>
                      </a:r>
                      <a:r>
                        <a:rPr lang="pt-PT" sz="700" spc="-50" dirty="0" err="1">
                          <a:solidFill>
                            <a:srgbClr val="204599"/>
                          </a:solidFill>
                          <a:latin typeface="Arial Black"/>
                          <a:cs typeface="Arial Black"/>
                        </a:rPr>
                        <a:t>diameter</a:t>
                      </a:r>
                      <a:r>
                        <a:rPr lang="pt-PT" sz="700" spc="-50" dirty="0">
                          <a:solidFill>
                            <a:srgbClr val="204599"/>
                          </a:solidFill>
                          <a:latin typeface="Arial Black"/>
                          <a:cs typeface="Arial Black"/>
                        </a:rPr>
                        <a:t> (mm)</a:t>
                      </a:r>
                      <a:endParaRPr sz="700" dirty="0">
                        <a:latin typeface="Arial Black"/>
                        <a:cs typeface="Arial Black"/>
                      </a:endParaRPr>
                    </a:p>
                  </a:txBody>
                  <a:tcPr marL="0" marR="0" marT="8890" marB="0">
                    <a:lnB w="6350">
                      <a:solidFill>
                        <a:srgbClr val="221E1F"/>
                      </a:solidFill>
                      <a:prstDash val="solid"/>
                    </a:lnB>
                  </a:tcPr>
                </a:tc>
                <a:tc>
                  <a:txBody>
                    <a:bodyPr/>
                    <a:lstStyle/>
                    <a:p>
                      <a:pPr>
                        <a:lnSpc>
                          <a:spcPct val="100000"/>
                        </a:lnSpc>
                      </a:pPr>
                      <a:endParaRPr sz="500">
                        <a:latin typeface="Times New Roman"/>
                        <a:cs typeface="Times New Roman"/>
                      </a:endParaRPr>
                    </a:p>
                  </a:txBody>
                  <a:tcPr marL="0" marR="0" marT="0" marB="0">
                    <a:lnB w="6350">
                      <a:solidFill>
                        <a:srgbClr val="221E1F"/>
                      </a:solidFill>
                      <a:prstDash val="solid"/>
                    </a:lnB>
                  </a:tcPr>
                </a:tc>
                <a:tc>
                  <a:txBody>
                    <a:bodyPr/>
                    <a:lstStyle/>
                    <a:p>
                      <a:pPr marR="122555" algn="r">
                        <a:lnSpc>
                          <a:spcPts val="690"/>
                        </a:lnSpc>
                        <a:spcBef>
                          <a:spcPts val="70"/>
                        </a:spcBef>
                      </a:pPr>
                      <a:r>
                        <a:rPr sz="700" spc="-25" dirty="0">
                          <a:solidFill>
                            <a:srgbClr val="204599"/>
                          </a:solidFill>
                          <a:latin typeface="Arial Black"/>
                          <a:cs typeface="Arial Black"/>
                        </a:rPr>
                        <a:t>12</a:t>
                      </a:r>
                      <a:endParaRPr sz="700">
                        <a:latin typeface="Arial Black"/>
                        <a:cs typeface="Arial Black"/>
                      </a:endParaRPr>
                    </a:p>
                  </a:txBody>
                  <a:tcPr marL="0" marR="0" marT="8890" marB="0">
                    <a:lnB w="6350">
                      <a:solidFill>
                        <a:srgbClr val="221E1F"/>
                      </a:solidFill>
                      <a:prstDash val="solid"/>
                    </a:lnB>
                  </a:tcPr>
                </a:tc>
                <a:tc>
                  <a:txBody>
                    <a:bodyPr/>
                    <a:lstStyle/>
                    <a:p>
                      <a:pPr marR="121285" algn="r">
                        <a:lnSpc>
                          <a:spcPts val="690"/>
                        </a:lnSpc>
                        <a:spcBef>
                          <a:spcPts val="70"/>
                        </a:spcBef>
                      </a:pPr>
                      <a:r>
                        <a:rPr sz="700" spc="-25" dirty="0">
                          <a:solidFill>
                            <a:srgbClr val="204599"/>
                          </a:solidFill>
                          <a:latin typeface="Arial Black"/>
                          <a:cs typeface="Arial Black"/>
                        </a:rPr>
                        <a:t>14</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16</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20</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25</a:t>
                      </a:r>
                      <a:endParaRPr sz="700">
                        <a:latin typeface="Arial Black"/>
                        <a:cs typeface="Arial Black"/>
                      </a:endParaRPr>
                    </a:p>
                  </a:txBody>
                  <a:tcPr marL="0" marR="0" marT="8890" marB="0">
                    <a:lnB w="6350">
                      <a:solidFill>
                        <a:srgbClr val="221E1F"/>
                      </a:solidFill>
                      <a:prstDash val="solid"/>
                    </a:lnB>
                  </a:tcPr>
                </a:tc>
                <a:tc>
                  <a:txBody>
                    <a:bodyPr/>
                    <a:lstStyle/>
                    <a:p>
                      <a:pPr algn="ctr">
                        <a:lnSpc>
                          <a:spcPts val="690"/>
                        </a:lnSpc>
                        <a:spcBef>
                          <a:spcPts val="70"/>
                        </a:spcBef>
                      </a:pPr>
                      <a:r>
                        <a:rPr sz="700" spc="-25" dirty="0">
                          <a:solidFill>
                            <a:srgbClr val="204599"/>
                          </a:solidFill>
                          <a:latin typeface="Arial Black"/>
                          <a:cs typeface="Arial Black"/>
                        </a:rPr>
                        <a:t>28</a:t>
                      </a:r>
                      <a:endParaRPr sz="700">
                        <a:latin typeface="Arial Black"/>
                        <a:cs typeface="Arial Black"/>
                      </a:endParaRPr>
                    </a:p>
                  </a:txBody>
                  <a:tcPr marL="0" marR="0" marT="8890" marB="0">
                    <a:lnB w="6350">
                      <a:solidFill>
                        <a:srgbClr val="221E1F"/>
                      </a:solidFill>
                      <a:prstDash val="solid"/>
                    </a:lnB>
                  </a:tcPr>
                </a:tc>
                <a:tc>
                  <a:txBody>
                    <a:bodyPr/>
                    <a:lstStyle/>
                    <a:p>
                      <a:pPr marL="125095">
                        <a:lnSpc>
                          <a:spcPts val="690"/>
                        </a:lnSpc>
                        <a:spcBef>
                          <a:spcPts val="70"/>
                        </a:spcBef>
                      </a:pPr>
                      <a:r>
                        <a:rPr sz="700" spc="-25" dirty="0">
                          <a:solidFill>
                            <a:srgbClr val="204599"/>
                          </a:solidFill>
                          <a:latin typeface="Arial Black"/>
                          <a:cs typeface="Arial Black"/>
                        </a:rPr>
                        <a:t>32</a:t>
                      </a:r>
                      <a:endParaRPr sz="700">
                        <a:latin typeface="Arial Black"/>
                        <a:cs typeface="Arial Black"/>
                      </a:endParaRPr>
                    </a:p>
                  </a:txBody>
                  <a:tcPr marL="0" marR="0" marT="8890" marB="0">
                    <a:lnB w="6350">
                      <a:solidFill>
                        <a:srgbClr val="221E1F"/>
                      </a:solidFill>
                      <a:prstDash val="solid"/>
                    </a:lnB>
                  </a:tcPr>
                </a:tc>
                <a:extLst>
                  <a:ext uri="{0D108BD9-81ED-4DB2-BD59-A6C34878D82A}">
                    <a16:rowId xmlns:a16="http://schemas.microsoft.com/office/drawing/2014/main" val="10000"/>
                  </a:ext>
                </a:extLst>
              </a:tr>
              <a:tr h="110489">
                <a:tc>
                  <a:txBody>
                    <a:bodyPr/>
                    <a:lstStyle/>
                    <a:p>
                      <a:pPr>
                        <a:lnSpc>
                          <a:spcPts val="810"/>
                        </a:lnSpc>
                        <a:spcBef>
                          <a:spcPts val="90"/>
                        </a:spcBef>
                      </a:pPr>
                      <a:r>
                        <a:rPr sz="700" dirty="0">
                          <a:solidFill>
                            <a:srgbClr val="221E1F"/>
                          </a:solidFill>
                          <a:latin typeface="Gill Sans MT"/>
                          <a:cs typeface="Gill Sans MT"/>
                        </a:rPr>
                        <a:t>Exter</a:t>
                      </a:r>
                      <a:r>
                        <a:rPr lang="pt-PT" sz="700" dirty="0" err="1">
                          <a:solidFill>
                            <a:srgbClr val="221E1F"/>
                          </a:solidFill>
                          <a:latin typeface="Gill Sans MT"/>
                          <a:cs typeface="Gill Sans MT"/>
                        </a:rPr>
                        <a:t>nal</a:t>
                      </a:r>
                      <a:r>
                        <a:rPr lang="pt-PT" sz="700" dirty="0">
                          <a:solidFill>
                            <a:srgbClr val="221E1F"/>
                          </a:solidFill>
                          <a:latin typeface="Gill Sans MT"/>
                          <a:cs typeface="Gill Sans MT"/>
                        </a:rPr>
                        <a:t> </a:t>
                      </a:r>
                      <a:r>
                        <a:rPr lang="pt-PT" sz="700" dirty="0" err="1">
                          <a:solidFill>
                            <a:srgbClr val="221E1F"/>
                          </a:solidFill>
                          <a:latin typeface="Gill Sans MT"/>
                          <a:cs typeface="Gill Sans MT"/>
                        </a:rPr>
                        <a:t>Diameter</a:t>
                      </a:r>
                      <a:r>
                        <a:rPr sz="700" spc="65"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38100" algn="ctr">
                        <a:lnSpc>
                          <a:spcPts val="810"/>
                        </a:lnSpc>
                        <a:spcBef>
                          <a:spcPts val="90"/>
                        </a:spcBef>
                      </a:pPr>
                      <a:r>
                        <a:rPr sz="700" i="1" spc="-35" dirty="0">
                          <a:solidFill>
                            <a:srgbClr val="221E1F"/>
                          </a:solidFill>
                          <a:latin typeface="Arial"/>
                          <a:cs typeface="Arial"/>
                        </a:rPr>
                        <a:t>d1</a:t>
                      </a:r>
                      <a:endParaRPr sz="700">
                        <a:latin typeface="Arial"/>
                        <a:cs typeface="Arial"/>
                      </a:endParaRPr>
                    </a:p>
                  </a:txBody>
                  <a:tcPr marL="0" marR="0" marT="11430" marB="0">
                    <a:lnT w="6350">
                      <a:solidFill>
                        <a:srgbClr val="221E1F"/>
                      </a:solidFill>
                      <a:prstDash val="solid"/>
                    </a:lnT>
                    <a:lnB w="6350">
                      <a:solidFill>
                        <a:srgbClr val="221E1F"/>
                      </a:solidFill>
                      <a:prstDash val="solid"/>
                    </a:lnB>
                  </a:tcPr>
                </a:tc>
                <a:tc>
                  <a:txBody>
                    <a:bodyPr/>
                    <a:lstStyle/>
                    <a:p>
                      <a:pPr marR="125095" algn="r">
                        <a:lnSpc>
                          <a:spcPts val="810"/>
                        </a:lnSpc>
                        <a:spcBef>
                          <a:spcPts val="90"/>
                        </a:spcBef>
                      </a:pPr>
                      <a:r>
                        <a:rPr sz="700" spc="25" dirty="0">
                          <a:solidFill>
                            <a:srgbClr val="221E1F"/>
                          </a:solidFill>
                          <a:latin typeface="Gill Sans MT"/>
                          <a:cs typeface="Gill Sans MT"/>
                        </a:rPr>
                        <a:t>25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123825" algn="r">
                        <a:lnSpc>
                          <a:spcPts val="810"/>
                        </a:lnSpc>
                        <a:spcBef>
                          <a:spcPts val="90"/>
                        </a:spcBef>
                      </a:pPr>
                      <a:r>
                        <a:rPr sz="700" spc="25" dirty="0">
                          <a:solidFill>
                            <a:srgbClr val="221E1F"/>
                          </a:solidFill>
                          <a:latin typeface="Gill Sans MT"/>
                          <a:cs typeface="Gill Sans MT"/>
                        </a:rPr>
                        <a:t>25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30</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635" algn="ctr">
                        <a:lnSpc>
                          <a:spcPts val="810"/>
                        </a:lnSpc>
                        <a:spcBef>
                          <a:spcPts val="90"/>
                        </a:spcBef>
                      </a:pPr>
                      <a:r>
                        <a:rPr sz="700" spc="-25" dirty="0">
                          <a:solidFill>
                            <a:srgbClr val="221E1F"/>
                          </a:solidFill>
                          <a:latin typeface="Gill Sans MT"/>
                          <a:cs typeface="Gill Sans MT"/>
                        </a:rPr>
                        <a:t>36</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48</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50</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125095">
                        <a:lnSpc>
                          <a:spcPts val="810"/>
                        </a:lnSpc>
                        <a:spcBef>
                          <a:spcPts val="90"/>
                        </a:spcBef>
                      </a:pPr>
                      <a:r>
                        <a:rPr sz="700" spc="25" dirty="0">
                          <a:solidFill>
                            <a:srgbClr val="221E1F"/>
                          </a:solidFill>
                          <a:latin typeface="Gill Sans MT"/>
                          <a:cs typeface="Gill Sans MT"/>
                        </a:rPr>
                        <a:t>55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1"/>
                  </a:ext>
                </a:extLst>
              </a:tr>
              <a:tr h="127635">
                <a:tc>
                  <a:txBody>
                    <a:bodyPr/>
                    <a:lstStyle/>
                    <a:p>
                      <a:pPr>
                        <a:lnSpc>
                          <a:spcPts val="810"/>
                        </a:lnSpc>
                        <a:spcBef>
                          <a:spcPts val="100"/>
                        </a:spcBef>
                      </a:pPr>
                      <a:r>
                        <a:rPr lang="pt-PT" sz="700" dirty="0" err="1">
                          <a:solidFill>
                            <a:srgbClr val="221E1F"/>
                          </a:solidFill>
                          <a:latin typeface="Gill Sans MT"/>
                          <a:cs typeface="Gill Sans MT"/>
                        </a:rPr>
                        <a:t>External</a:t>
                      </a:r>
                      <a:r>
                        <a:rPr lang="pt-PT" sz="700" dirty="0">
                          <a:solidFill>
                            <a:srgbClr val="221E1F"/>
                          </a:solidFill>
                          <a:latin typeface="Gill Sans MT"/>
                          <a:cs typeface="Gill Sans MT"/>
                        </a:rPr>
                        <a:t> </a:t>
                      </a:r>
                      <a:r>
                        <a:rPr lang="pt-PT" sz="700" dirty="0" err="1">
                          <a:solidFill>
                            <a:srgbClr val="221E1F"/>
                          </a:solidFill>
                          <a:latin typeface="Gill Sans MT"/>
                          <a:cs typeface="Gill Sans MT"/>
                        </a:rPr>
                        <a:t>Diameter</a:t>
                      </a:r>
                      <a:r>
                        <a:rPr sz="700" spc="65"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38100" algn="ctr">
                        <a:lnSpc>
                          <a:spcPts val="810"/>
                        </a:lnSpc>
                        <a:spcBef>
                          <a:spcPts val="100"/>
                        </a:spcBef>
                      </a:pPr>
                      <a:r>
                        <a:rPr sz="700" i="1" spc="-35" dirty="0">
                          <a:solidFill>
                            <a:srgbClr val="221E1F"/>
                          </a:solidFill>
                          <a:latin typeface="Arial"/>
                          <a:cs typeface="Arial"/>
                        </a:rPr>
                        <a:t>d2</a:t>
                      </a:r>
                      <a:endParaRPr sz="700">
                        <a:latin typeface="Arial"/>
                        <a:cs typeface="Arial"/>
                      </a:endParaRPr>
                    </a:p>
                  </a:txBody>
                  <a:tcPr marL="0" marR="0" marT="12700" marB="0">
                    <a:lnT w="6350">
                      <a:solidFill>
                        <a:srgbClr val="221E1F"/>
                      </a:solidFill>
                      <a:prstDash val="solid"/>
                    </a:lnT>
                    <a:lnB w="6350">
                      <a:solidFill>
                        <a:srgbClr val="221E1F"/>
                      </a:solidFill>
                      <a:prstDash val="solid"/>
                    </a:lnB>
                  </a:tcPr>
                </a:tc>
                <a:tc>
                  <a:txBody>
                    <a:bodyPr/>
                    <a:lstStyle/>
                    <a:p>
                      <a:pPr marR="125095" algn="r">
                        <a:lnSpc>
                          <a:spcPts val="810"/>
                        </a:lnSpc>
                        <a:spcBef>
                          <a:spcPts val="100"/>
                        </a:spcBef>
                      </a:pPr>
                      <a:r>
                        <a:rPr sz="700" spc="25" dirty="0">
                          <a:solidFill>
                            <a:srgbClr val="221E1F"/>
                          </a:solidFill>
                          <a:latin typeface="Gill Sans MT"/>
                          <a:cs typeface="Gill Sans MT"/>
                        </a:rPr>
                        <a:t>22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123825" algn="r">
                        <a:lnSpc>
                          <a:spcPts val="810"/>
                        </a:lnSpc>
                        <a:spcBef>
                          <a:spcPts val="100"/>
                        </a:spcBef>
                      </a:pPr>
                      <a:r>
                        <a:rPr sz="700" spc="25" dirty="0">
                          <a:solidFill>
                            <a:srgbClr val="221E1F"/>
                          </a:solidFill>
                          <a:latin typeface="Gill Sans MT"/>
                          <a:cs typeface="Gill Sans MT"/>
                        </a:rPr>
                        <a:t>22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25</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635" algn="ctr">
                        <a:lnSpc>
                          <a:spcPts val="810"/>
                        </a:lnSpc>
                        <a:spcBef>
                          <a:spcPts val="100"/>
                        </a:spcBef>
                      </a:pPr>
                      <a:r>
                        <a:rPr sz="700" spc="-25" dirty="0">
                          <a:solidFill>
                            <a:srgbClr val="221E1F"/>
                          </a:solidFill>
                          <a:latin typeface="Gill Sans MT"/>
                          <a:cs typeface="Gill Sans MT"/>
                        </a:rPr>
                        <a:t>30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36</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42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L="125095">
                        <a:lnSpc>
                          <a:spcPts val="810"/>
                        </a:lnSpc>
                        <a:spcBef>
                          <a:spcPts val="100"/>
                        </a:spcBef>
                      </a:pPr>
                      <a:r>
                        <a:rPr sz="700" spc="25" dirty="0">
                          <a:solidFill>
                            <a:srgbClr val="221E1F"/>
                          </a:solidFill>
                          <a:latin typeface="Gill Sans MT"/>
                          <a:cs typeface="Gill Sans MT"/>
                        </a:rPr>
                        <a:t>48</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2"/>
                  </a:ext>
                </a:extLst>
              </a:tr>
              <a:tr h="127000">
                <a:tc>
                  <a:txBody>
                    <a:bodyPr/>
                    <a:lstStyle/>
                    <a:p>
                      <a:pPr>
                        <a:lnSpc>
                          <a:spcPts val="810"/>
                        </a:lnSpc>
                        <a:spcBef>
                          <a:spcPts val="90"/>
                        </a:spcBef>
                      </a:pPr>
                      <a:r>
                        <a:rPr lang="pt-PT" sz="700" dirty="0" err="1">
                          <a:solidFill>
                            <a:srgbClr val="221E1F"/>
                          </a:solidFill>
                          <a:latin typeface="Gill Sans MT"/>
                          <a:cs typeface="Gill Sans MT"/>
                        </a:rPr>
                        <a:t>Female</a:t>
                      </a:r>
                      <a:r>
                        <a:rPr lang="pt-PT" sz="700" dirty="0">
                          <a:solidFill>
                            <a:srgbClr val="221E1F"/>
                          </a:solidFill>
                          <a:latin typeface="Gill Sans MT"/>
                          <a:cs typeface="Gill Sans MT"/>
                        </a:rPr>
                        <a:t> </a:t>
                      </a:r>
                      <a:r>
                        <a:rPr lang="pt-PT" sz="700" dirty="0" err="1">
                          <a:solidFill>
                            <a:srgbClr val="221E1F"/>
                          </a:solidFill>
                          <a:latin typeface="Gill Sans MT"/>
                          <a:cs typeface="Gill Sans MT"/>
                        </a:rPr>
                        <a:t>length</a:t>
                      </a:r>
                      <a:r>
                        <a:rPr sz="700" spc="3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30480" algn="ctr">
                        <a:lnSpc>
                          <a:spcPts val="810"/>
                        </a:lnSpc>
                        <a:spcBef>
                          <a:spcPts val="90"/>
                        </a:spcBef>
                      </a:pPr>
                      <a:r>
                        <a:rPr sz="700" i="1" spc="-25" dirty="0">
                          <a:solidFill>
                            <a:srgbClr val="221E1F"/>
                          </a:solidFill>
                          <a:latin typeface="Arial"/>
                          <a:cs typeface="Arial"/>
                        </a:rPr>
                        <a:t>ls</a:t>
                      </a:r>
                      <a:endParaRPr sz="700">
                        <a:latin typeface="Arial"/>
                        <a:cs typeface="Arial"/>
                      </a:endParaRPr>
                    </a:p>
                  </a:txBody>
                  <a:tcPr marL="0" marR="0" marT="11430" marB="0">
                    <a:lnT w="6350">
                      <a:solidFill>
                        <a:srgbClr val="221E1F"/>
                      </a:solidFill>
                      <a:prstDash val="solid"/>
                    </a:lnT>
                    <a:lnB w="6350">
                      <a:solidFill>
                        <a:srgbClr val="221E1F"/>
                      </a:solidFill>
                      <a:prstDash val="solid"/>
                    </a:lnB>
                  </a:tcPr>
                </a:tc>
                <a:tc>
                  <a:txBody>
                    <a:bodyPr/>
                    <a:lstStyle/>
                    <a:p>
                      <a:pPr marR="125095" algn="r">
                        <a:lnSpc>
                          <a:spcPts val="810"/>
                        </a:lnSpc>
                        <a:spcBef>
                          <a:spcPts val="90"/>
                        </a:spcBef>
                      </a:pPr>
                      <a:r>
                        <a:rPr sz="700" spc="25" dirty="0">
                          <a:solidFill>
                            <a:srgbClr val="221E1F"/>
                          </a:solidFill>
                          <a:latin typeface="Gill Sans MT"/>
                          <a:cs typeface="Gill Sans MT"/>
                        </a:rPr>
                        <a:t>84</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123825" algn="r">
                        <a:lnSpc>
                          <a:spcPts val="810"/>
                        </a:lnSpc>
                        <a:spcBef>
                          <a:spcPts val="90"/>
                        </a:spcBef>
                      </a:pPr>
                      <a:r>
                        <a:rPr sz="700" spc="25" dirty="0">
                          <a:solidFill>
                            <a:srgbClr val="221E1F"/>
                          </a:solidFill>
                          <a:latin typeface="Gill Sans MT"/>
                          <a:cs typeface="Gill Sans MT"/>
                        </a:rPr>
                        <a:t>89</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95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112</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132</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137</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103505">
                        <a:lnSpc>
                          <a:spcPts val="810"/>
                        </a:lnSpc>
                        <a:spcBef>
                          <a:spcPts val="90"/>
                        </a:spcBef>
                      </a:pPr>
                      <a:r>
                        <a:rPr sz="700" spc="-25" dirty="0">
                          <a:solidFill>
                            <a:srgbClr val="221E1F"/>
                          </a:solidFill>
                          <a:latin typeface="Gill Sans MT"/>
                          <a:cs typeface="Gill Sans MT"/>
                        </a:rPr>
                        <a:t>153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3"/>
                  </a:ext>
                </a:extLst>
              </a:tr>
              <a:tr h="127000">
                <a:tc>
                  <a:txBody>
                    <a:bodyPr/>
                    <a:lstStyle/>
                    <a:p>
                      <a:pPr>
                        <a:lnSpc>
                          <a:spcPts val="810"/>
                        </a:lnSpc>
                        <a:spcBef>
                          <a:spcPts val="90"/>
                        </a:spcBef>
                      </a:pPr>
                      <a:r>
                        <a:rPr lang="pt-PT" sz="700" dirty="0" err="1">
                          <a:solidFill>
                            <a:srgbClr val="221E1F"/>
                          </a:solidFill>
                          <a:latin typeface="Gill Sans MT"/>
                          <a:cs typeface="Gill Sans MT"/>
                        </a:rPr>
                        <a:t>Nut</a:t>
                      </a:r>
                      <a:r>
                        <a:rPr lang="pt-PT" sz="700" dirty="0">
                          <a:solidFill>
                            <a:srgbClr val="221E1F"/>
                          </a:solidFill>
                          <a:latin typeface="Gill Sans MT"/>
                          <a:cs typeface="Gill Sans MT"/>
                        </a:rPr>
                        <a:t> </a:t>
                      </a:r>
                      <a:r>
                        <a:rPr lang="pt-PT" sz="700" dirty="0" err="1">
                          <a:solidFill>
                            <a:srgbClr val="221E1F"/>
                          </a:solidFill>
                          <a:latin typeface="Gill Sans MT"/>
                          <a:cs typeface="Gill Sans MT"/>
                        </a:rPr>
                        <a:t>length</a:t>
                      </a:r>
                      <a:r>
                        <a:rPr lang="pt-PT" sz="70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28575" algn="ctr">
                        <a:lnSpc>
                          <a:spcPts val="810"/>
                        </a:lnSpc>
                        <a:spcBef>
                          <a:spcPts val="90"/>
                        </a:spcBef>
                      </a:pPr>
                      <a:r>
                        <a:rPr sz="700" i="1" spc="-25" dirty="0">
                          <a:solidFill>
                            <a:srgbClr val="221E1F"/>
                          </a:solidFill>
                          <a:latin typeface="Arial"/>
                          <a:cs typeface="Arial"/>
                        </a:rPr>
                        <a:t>ln</a:t>
                      </a:r>
                      <a:endParaRPr sz="700">
                        <a:latin typeface="Arial"/>
                        <a:cs typeface="Arial"/>
                      </a:endParaRPr>
                    </a:p>
                  </a:txBody>
                  <a:tcPr marL="0" marR="0" marT="11430" marB="0">
                    <a:lnT w="6350">
                      <a:solidFill>
                        <a:srgbClr val="221E1F"/>
                      </a:solidFill>
                      <a:prstDash val="solid"/>
                    </a:lnT>
                    <a:lnB w="6350">
                      <a:solidFill>
                        <a:srgbClr val="221E1F"/>
                      </a:solidFill>
                      <a:prstDash val="solid"/>
                    </a:lnB>
                  </a:tcPr>
                </a:tc>
                <a:tc>
                  <a:txBody>
                    <a:bodyPr/>
                    <a:lstStyle/>
                    <a:p>
                      <a:pPr marR="125095" algn="r">
                        <a:lnSpc>
                          <a:spcPts val="810"/>
                        </a:lnSpc>
                        <a:spcBef>
                          <a:spcPts val="90"/>
                        </a:spcBef>
                      </a:pPr>
                      <a:r>
                        <a:rPr sz="700" spc="25" dirty="0">
                          <a:solidFill>
                            <a:srgbClr val="221E1F"/>
                          </a:solidFill>
                          <a:latin typeface="Gill Sans MT"/>
                          <a:cs typeface="Gill Sans MT"/>
                        </a:rPr>
                        <a:t>13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123825" algn="r">
                        <a:lnSpc>
                          <a:spcPts val="810"/>
                        </a:lnSpc>
                        <a:spcBef>
                          <a:spcPts val="90"/>
                        </a:spcBef>
                      </a:pPr>
                      <a:r>
                        <a:rPr sz="700" spc="25" dirty="0">
                          <a:solidFill>
                            <a:srgbClr val="221E1F"/>
                          </a:solidFill>
                          <a:latin typeface="Gill Sans MT"/>
                          <a:cs typeface="Gill Sans MT"/>
                        </a:rPr>
                        <a:t>13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635" algn="ctr">
                        <a:lnSpc>
                          <a:spcPts val="810"/>
                        </a:lnSpc>
                        <a:spcBef>
                          <a:spcPts val="90"/>
                        </a:spcBef>
                      </a:pPr>
                      <a:r>
                        <a:rPr sz="700" spc="-25" dirty="0">
                          <a:solidFill>
                            <a:srgbClr val="221E1F"/>
                          </a:solidFill>
                          <a:latin typeface="Gill Sans MT"/>
                          <a:cs typeface="Gill Sans MT"/>
                        </a:rPr>
                        <a:t>13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125095">
                        <a:lnSpc>
                          <a:spcPts val="810"/>
                        </a:lnSpc>
                        <a:spcBef>
                          <a:spcPts val="90"/>
                        </a:spcBef>
                      </a:pPr>
                      <a:r>
                        <a:rPr sz="700" spc="25" dirty="0">
                          <a:solidFill>
                            <a:srgbClr val="221E1F"/>
                          </a:solidFill>
                          <a:latin typeface="Gill Sans MT"/>
                          <a:cs typeface="Gill Sans MT"/>
                        </a:rPr>
                        <a:t>15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4"/>
                  </a:ext>
                </a:extLst>
              </a:tr>
              <a:tr h="127635">
                <a:tc>
                  <a:txBody>
                    <a:bodyPr/>
                    <a:lstStyle/>
                    <a:p>
                      <a:pPr>
                        <a:lnSpc>
                          <a:spcPts val="810"/>
                        </a:lnSpc>
                        <a:spcBef>
                          <a:spcPts val="100"/>
                        </a:spcBef>
                      </a:pPr>
                      <a:r>
                        <a:rPr sz="700" spc="10" dirty="0">
                          <a:solidFill>
                            <a:srgbClr val="221E1F"/>
                          </a:solidFill>
                          <a:latin typeface="Gill Sans MT"/>
                          <a:cs typeface="Gill Sans MT"/>
                        </a:rPr>
                        <a:t>C</a:t>
                      </a:r>
                      <a:r>
                        <a:rPr lang="pt-PT" sz="700" spc="10" dirty="0" err="1">
                          <a:solidFill>
                            <a:srgbClr val="221E1F"/>
                          </a:solidFill>
                          <a:latin typeface="Gill Sans MT"/>
                          <a:cs typeface="Gill Sans MT"/>
                        </a:rPr>
                        <a:t>losed</a:t>
                      </a:r>
                      <a:r>
                        <a:rPr lang="pt-PT" sz="700" spc="10" dirty="0">
                          <a:solidFill>
                            <a:srgbClr val="221E1F"/>
                          </a:solidFill>
                          <a:latin typeface="Gill Sans MT"/>
                          <a:cs typeface="Gill Sans MT"/>
                        </a:rPr>
                        <a:t> </a:t>
                      </a:r>
                      <a:r>
                        <a:rPr lang="pt-PT" sz="700" spc="10" dirty="0" err="1">
                          <a:solidFill>
                            <a:srgbClr val="221E1F"/>
                          </a:solidFill>
                          <a:latin typeface="Gill Sans MT"/>
                          <a:cs typeface="Gill Sans MT"/>
                        </a:rPr>
                        <a:t>length</a:t>
                      </a:r>
                      <a:r>
                        <a:rPr sz="700" spc="6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31750" algn="ctr">
                        <a:lnSpc>
                          <a:spcPts val="810"/>
                        </a:lnSpc>
                        <a:spcBef>
                          <a:spcPts val="100"/>
                        </a:spcBef>
                      </a:pPr>
                      <a:r>
                        <a:rPr sz="700" i="1" spc="-25" dirty="0">
                          <a:solidFill>
                            <a:srgbClr val="221E1F"/>
                          </a:solidFill>
                          <a:latin typeface="Arial"/>
                          <a:cs typeface="Arial"/>
                        </a:rPr>
                        <a:t>lc</a:t>
                      </a:r>
                      <a:endParaRPr sz="700">
                        <a:latin typeface="Arial"/>
                        <a:cs typeface="Arial"/>
                      </a:endParaRPr>
                    </a:p>
                  </a:txBody>
                  <a:tcPr marL="0" marR="0" marT="12700" marB="0">
                    <a:lnT w="6350">
                      <a:solidFill>
                        <a:srgbClr val="221E1F"/>
                      </a:solidFill>
                      <a:prstDash val="solid"/>
                    </a:lnT>
                    <a:lnB w="6350">
                      <a:solidFill>
                        <a:srgbClr val="221E1F"/>
                      </a:solidFill>
                      <a:prstDash val="solid"/>
                    </a:lnB>
                  </a:tcPr>
                </a:tc>
                <a:tc>
                  <a:txBody>
                    <a:bodyPr/>
                    <a:lstStyle/>
                    <a:p>
                      <a:pPr marR="97155" algn="r">
                        <a:lnSpc>
                          <a:spcPts val="810"/>
                        </a:lnSpc>
                        <a:spcBef>
                          <a:spcPts val="100"/>
                        </a:spcBef>
                      </a:pPr>
                      <a:r>
                        <a:rPr sz="700" spc="-25" dirty="0">
                          <a:solidFill>
                            <a:srgbClr val="221E1F"/>
                          </a:solidFill>
                          <a:latin typeface="Gill Sans MT"/>
                          <a:cs typeface="Gill Sans MT"/>
                        </a:rPr>
                        <a:t>138</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97155" algn="r">
                        <a:lnSpc>
                          <a:spcPts val="810"/>
                        </a:lnSpc>
                        <a:spcBef>
                          <a:spcPts val="100"/>
                        </a:spcBef>
                      </a:pPr>
                      <a:r>
                        <a:rPr sz="700" spc="-25" dirty="0">
                          <a:solidFill>
                            <a:srgbClr val="221E1F"/>
                          </a:solidFill>
                          <a:latin typeface="Gill Sans MT"/>
                          <a:cs typeface="Gill Sans MT"/>
                        </a:rPr>
                        <a:t>150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155</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180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207</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218</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L="103505">
                        <a:lnSpc>
                          <a:spcPts val="810"/>
                        </a:lnSpc>
                        <a:spcBef>
                          <a:spcPts val="100"/>
                        </a:spcBef>
                      </a:pPr>
                      <a:r>
                        <a:rPr sz="700" spc="-25" dirty="0">
                          <a:solidFill>
                            <a:srgbClr val="221E1F"/>
                          </a:solidFill>
                          <a:latin typeface="Gill Sans MT"/>
                          <a:cs typeface="Gill Sans MT"/>
                        </a:rPr>
                        <a:t>243</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5"/>
                  </a:ext>
                </a:extLst>
              </a:tr>
              <a:tr h="127000">
                <a:tc>
                  <a:txBody>
                    <a:bodyPr/>
                    <a:lstStyle/>
                    <a:p>
                      <a:pPr>
                        <a:lnSpc>
                          <a:spcPts val="810"/>
                        </a:lnSpc>
                        <a:spcBef>
                          <a:spcPts val="90"/>
                        </a:spcBef>
                      </a:pPr>
                      <a:r>
                        <a:rPr lang="pt-PT" sz="700" dirty="0">
                          <a:solidFill>
                            <a:srgbClr val="221E1F"/>
                          </a:solidFill>
                          <a:latin typeface="Gill Sans MT"/>
                          <a:cs typeface="Gill Sans MT"/>
                        </a:rPr>
                        <a:t>Max. Open </a:t>
                      </a:r>
                      <a:r>
                        <a:rPr lang="pt-PT" sz="700" dirty="0" err="1">
                          <a:solidFill>
                            <a:srgbClr val="221E1F"/>
                          </a:solidFill>
                          <a:latin typeface="Gill Sans MT"/>
                          <a:cs typeface="Gill Sans MT"/>
                        </a:rPr>
                        <a:t>Length</a:t>
                      </a:r>
                      <a:r>
                        <a:rPr sz="700" spc="75"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31115" algn="ctr">
                        <a:lnSpc>
                          <a:spcPts val="810"/>
                        </a:lnSpc>
                        <a:spcBef>
                          <a:spcPts val="90"/>
                        </a:spcBef>
                      </a:pPr>
                      <a:r>
                        <a:rPr sz="700" i="1" spc="-25" dirty="0">
                          <a:solidFill>
                            <a:srgbClr val="221E1F"/>
                          </a:solidFill>
                          <a:latin typeface="Arial"/>
                          <a:cs typeface="Arial"/>
                        </a:rPr>
                        <a:t>lo</a:t>
                      </a:r>
                      <a:endParaRPr sz="700">
                        <a:latin typeface="Arial"/>
                        <a:cs typeface="Arial"/>
                      </a:endParaRPr>
                    </a:p>
                  </a:txBody>
                  <a:tcPr marL="0" marR="0" marT="11430" marB="0">
                    <a:lnT w="6350">
                      <a:solidFill>
                        <a:srgbClr val="221E1F"/>
                      </a:solidFill>
                      <a:prstDash val="solid"/>
                    </a:lnT>
                    <a:lnB w="6350">
                      <a:solidFill>
                        <a:srgbClr val="221E1F"/>
                      </a:solidFill>
                      <a:prstDash val="solid"/>
                    </a:lnB>
                  </a:tcPr>
                </a:tc>
                <a:tc>
                  <a:txBody>
                    <a:bodyPr/>
                    <a:lstStyle/>
                    <a:p>
                      <a:pPr marR="97155" algn="r">
                        <a:lnSpc>
                          <a:spcPts val="810"/>
                        </a:lnSpc>
                        <a:spcBef>
                          <a:spcPts val="90"/>
                        </a:spcBef>
                      </a:pPr>
                      <a:r>
                        <a:rPr sz="700" spc="-25" dirty="0">
                          <a:solidFill>
                            <a:srgbClr val="221E1F"/>
                          </a:solidFill>
                          <a:latin typeface="Gill Sans MT"/>
                          <a:cs typeface="Gill Sans MT"/>
                        </a:rPr>
                        <a:t>178</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97155" algn="r">
                        <a:lnSpc>
                          <a:spcPts val="810"/>
                        </a:lnSpc>
                        <a:spcBef>
                          <a:spcPts val="90"/>
                        </a:spcBef>
                      </a:pPr>
                      <a:r>
                        <a:rPr sz="700" spc="-25" dirty="0">
                          <a:solidFill>
                            <a:srgbClr val="221E1F"/>
                          </a:solidFill>
                          <a:latin typeface="Gill Sans MT"/>
                          <a:cs typeface="Gill Sans MT"/>
                        </a:rPr>
                        <a:t>190</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196</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231</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266</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274</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103505">
                        <a:lnSpc>
                          <a:spcPts val="810"/>
                        </a:lnSpc>
                        <a:spcBef>
                          <a:spcPts val="90"/>
                        </a:spcBef>
                      </a:pPr>
                      <a:r>
                        <a:rPr sz="700" spc="-25" dirty="0">
                          <a:solidFill>
                            <a:srgbClr val="221E1F"/>
                          </a:solidFill>
                          <a:latin typeface="Gill Sans MT"/>
                          <a:cs typeface="Gill Sans MT"/>
                        </a:rPr>
                        <a:t>305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6"/>
                  </a:ext>
                </a:extLst>
              </a:tr>
              <a:tr h="127000">
                <a:tc>
                  <a:txBody>
                    <a:bodyPr/>
                    <a:lstStyle/>
                    <a:p>
                      <a:pPr>
                        <a:lnSpc>
                          <a:spcPts val="800"/>
                        </a:lnSpc>
                        <a:spcBef>
                          <a:spcPts val="100"/>
                        </a:spcBef>
                      </a:pPr>
                      <a:r>
                        <a:rPr sz="700" spc="10" dirty="0">
                          <a:solidFill>
                            <a:srgbClr val="221E1F"/>
                          </a:solidFill>
                          <a:latin typeface="Gill Sans MT"/>
                          <a:cs typeface="Gill Sans MT"/>
                        </a:rPr>
                        <a:t>I</a:t>
                      </a:r>
                      <a:r>
                        <a:rPr lang="pt-PT" sz="700" spc="10" dirty="0" err="1">
                          <a:solidFill>
                            <a:srgbClr val="221E1F"/>
                          </a:solidFill>
                          <a:latin typeface="Gill Sans MT"/>
                          <a:cs typeface="Gill Sans MT"/>
                        </a:rPr>
                        <a:t>nsert</a:t>
                      </a:r>
                      <a:r>
                        <a:rPr lang="pt-PT" sz="700" spc="10" dirty="0">
                          <a:solidFill>
                            <a:srgbClr val="221E1F"/>
                          </a:solidFill>
                          <a:latin typeface="Gill Sans MT"/>
                          <a:cs typeface="Gill Sans MT"/>
                        </a:rPr>
                        <a:t> </a:t>
                      </a:r>
                      <a:r>
                        <a:rPr lang="pt-PT" sz="700" spc="10" dirty="0" err="1">
                          <a:solidFill>
                            <a:srgbClr val="221E1F"/>
                          </a:solidFill>
                          <a:latin typeface="Gill Sans MT"/>
                          <a:cs typeface="Gill Sans MT"/>
                        </a:rPr>
                        <a:t>rod</a:t>
                      </a:r>
                      <a:r>
                        <a:rPr lang="pt-PT" sz="700" spc="10" dirty="0">
                          <a:solidFill>
                            <a:srgbClr val="221E1F"/>
                          </a:solidFill>
                          <a:latin typeface="Gill Sans MT"/>
                          <a:cs typeface="Gill Sans MT"/>
                        </a:rPr>
                        <a:t> </a:t>
                      </a:r>
                      <a:r>
                        <a:rPr lang="pt-PT" sz="700" spc="10" dirty="0" err="1">
                          <a:solidFill>
                            <a:srgbClr val="221E1F"/>
                          </a:solidFill>
                          <a:latin typeface="Gill Sans MT"/>
                          <a:cs typeface="Gill Sans MT"/>
                        </a:rPr>
                        <a:t>before</a:t>
                      </a:r>
                      <a:r>
                        <a:rPr lang="pt-PT" sz="700" spc="10" dirty="0">
                          <a:solidFill>
                            <a:srgbClr val="221E1F"/>
                          </a:solidFill>
                          <a:latin typeface="Gill Sans MT"/>
                          <a:cs typeface="Gill Sans MT"/>
                        </a:rPr>
                        <a:t> </a:t>
                      </a:r>
                      <a:r>
                        <a:rPr lang="pt-PT" sz="700" spc="10" dirty="0" err="1">
                          <a:solidFill>
                            <a:srgbClr val="221E1F"/>
                          </a:solidFill>
                          <a:latin typeface="Gill Sans MT"/>
                          <a:cs typeface="Gill Sans MT"/>
                        </a:rPr>
                        <a:t>tightening</a:t>
                      </a:r>
                      <a:r>
                        <a:rPr lang="pt-PT" sz="700" spc="1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27305" algn="ctr">
                        <a:lnSpc>
                          <a:spcPts val="800"/>
                        </a:lnSpc>
                        <a:spcBef>
                          <a:spcPts val="100"/>
                        </a:spcBef>
                      </a:pPr>
                      <a:r>
                        <a:rPr sz="700" i="1" spc="-25" dirty="0">
                          <a:solidFill>
                            <a:srgbClr val="221E1F"/>
                          </a:solidFill>
                          <a:latin typeface="Arial"/>
                          <a:cs typeface="Arial"/>
                        </a:rPr>
                        <a:t>li</a:t>
                      </a:r>
                      <a:endParaRPr sz="700">
                        <a:latin typeface="Arial"/>
                        <a:cs typeface="Arial"/>
                      </a:endParaRPr>
                    </a:p>
                  </a:txBody>
                  <a:tcPr marL="0" marR="0" marT="12700" marB="0">
                    <a:lnT w="6350">
                      <a:solidFill>
                        <a:srgbClr val="221E1F"/>
                      </a:solidFill>
                      <a:prstDash val="solid"/>
                    </a:lnT>
                    <a:lnB w="6350">
                      <a:solidFill>
                        <a:srgbClr val="221E1F"/>
                      </a:solidFill>
                      <a:prstDash val="solid"/>
                    </a:lnB>
                  </a:tcPr>
                </a:tc>
                <a:tc>
                  <a:txBody>
                    <a:bodyPr/>
                    <a:lstStyle/>
                    <a:p>
                      <a:pPr marL="103505">
                        <a:lnSpc>
                          <a:spcPts val="800"/>
                        </a:lnSpc>
                        <a:spcBef>
                          <a:spcPts val="100"/>
                        </a:spcBef>
                      </a:pPr>
                      <a:r>
                        <a:rPr sz="700" dirty="0">
                          <a:solidFill>
                            <a:srgbClr val="221E1F"/>
                          </a:solidFill>
                          <a:latin typeface="Gill Sans MT"/>
                          <a:cs typeface="Gill Sans MT"/>
                        </a:rPr>
                        <a:t>9</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123825" algn="r">
                        <a:lnSpc>
                          <a:spcPts val="800"/>
                        </a:lnSpc>
                        <a:spcBef>
                          <a:spcPts val="100"/>
                        </a:spcBef>
                      </a:pPr>
                      <a:r>
                        <a:rPr sz="700" spc="25" dirty="0">
                          <a:solidFill>
                            <a:srgbClr val="221E1F"/>
                          </a:solidFill>
                          <a:latin typeface="Gill Sans MT"/>
                          <a:cs typeface="Gill Sans MT"/>
                        </a:rPr>
                        <a:t>12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00"/>
                        </a:lnSpc>
                        <a:spcBef>
                          <a:spcPts val="100"/>
                        </a:spcBef>
                      </a:pPr>
                      <a:r>
                        <a:rPr sz="700" spc="25" dirty="0">
                          <a:solidFill>
                            <a:srgbClr val="221E1F"/>
                          </a:solidFill>
                          <a:latin typeface="Gill Sans MT"/>
                          <a:cs typeface="Gill Sans MT"/>
                        </a:rPr>
                        <a:t>15</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5715" algn="ctr">
                        <a:lnSpc>
                          <a:spcPts val="800"/>
                        </a:lnSpc>
                        <a:spcBef>
                          <a:spcPts val="100"/>
                        </a:spcBef>
                      </a:pPr>
                      <a:r>
                        <a:rPr sz="700" dirty="0">
                          <a:solidFill>
                            <a:srgbClr val="221E1F"/>
                          </a:solidFill>
                          <a:latin typeface="Gill Sans MT"/>
                          <a:cs typeface="Gill Sans MT"/>
                        </a:rPr>
                        <a:t>8</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00"/>
                        </a:lnSpc>
                        <a:spcBef>
                          <a:spcPts val="100"/>
                        </a:spcBef>
                      </a:pPr>
                      <a:r>
                        <a:rPr sz="700" spc="25" dirty="0">
                          <a:solidFill>
                            <a:srgbClr val="221E1F"/>
                          </a:solidFill>
                          <a:latin typeface="Gill Sans MT"/>
                          <a:cs typeface="Gill Sans MT"/>
                        </a:rPr>
                        <a:t>16</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00"/>
                        </a:lnSpc>
                        <a:spcBef>
                          <a:spcPts val="100"/>
                        </a:spcBef>
                      </a:pPr>
                      <a:r>
                        <a:rPr sz="700" spc="-25" dirty="0">
                          <a:solidFill>
                            <a:srgbClr val="221E1F"/>
                          </a:solidFill>
                          <a:latin typeface="Gill Sans MT"/>
                          <a:cs typeface="Gill Sans MT"/>
                        </a:rPr>
                        <a:t>22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L="125095">
                        <a:lnSpc>
                          <a:spcPts val="800"/>
                        </a:lnSpc>
                        <a:spcBef>
                          <a:spcPts val="100"/>
                        </a:spcBef>
                      </a:pPr>
                      <a:r>
                        <a:rPr sz="700" spc="25" dirty="0">
                          <a:solidFill>
                            <a:srgbClr val="221E1F"/>
                          </a:solidFill>
                          <a:latin typeface="Gill Sans MT"/>
                          <a:cs typeface="Gill Sans MT"/>
                        </a:rPr>
                        <a:t>28</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7"/>
                  </a:ext>
                </a:extLst>
              </a:tr>
              <a:tr h="128270">
                <a:tc>
                  <a:txBody>
                    <a:bodyPr/>
                    <a:lstStyle/>
                    <a:p>
                      <a:pPr>
                        <a:lnSpc>
                          <a:spcPts val="810"/>
                        </a:lnSpc>
                        <a:spcBef>
                          <a:spcPts val="100"/>
                        </a:spcBef>
                      </a:pPr>
                      <a:r>
                        <a:rPr lang="en-US" sz="700" spc="10" dirty="0">
                          <a:solidFill>
                            <a:srgbClr val="221E1F"/>
                          </a:solidFill>
                          <a:latin typeface="Gill Sans MT"/>
                          <a:cs typeface="Gill Sans MT"/>
                        </a:rPr>
                        <a:t>Rod insertion after tightening (mm)</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27305" algn="ctr">
                        <a:lnSpc>
                          <a:spcPts val="810"/>
                        </a:lnSpc>
                        <a:spcBef>
                          <a:spcPts val="100"/>
                        </a:spcBef>
                      </a:pPr>
                      <a:r>
                        <a:rPr sz="700" i="1" spc="-25" dirty="0">
                          <a:solidFill>
                            <a:srgbClr val="221E1F"/>
                          </a:solidFill>
                          <a:latin typeface="Arial"/>
                          <a:cs typeface="Arial"/>
                        </a:rPr>
                        <a:t>le</a:t>
                      </a:r>
                      <a:endParaRPr sz="700">
                        <a:latin typeface="Arial"/>
                        <a:cs typeface="Arial"/>
                      </a:endParaRPr>
                    </a:p>
                  </a:txBody>
                  <a:tcPr marL="0" marR="0" marT="12700" marB="0">
                    <a:lnT w="6350">
                      <a:solidFill>
                        <a:srgbClr val="221E1F"/>
                      </a:solidFill>
                      <a:prstDash val="solid"/>
                    </a:lnT>
                    <a:lnB w="6350">
                      <a:solidFill>
                        <a:srgbClr val="221E1F"/>
                      </a:solidFill>
                      <a:prstDash val="solid"/>
                    </a:lnB>
                  </a:tcPr>
                </a:tc>
                <a:tc>
                  <a:txBody>
                    <a:bodyPr/>
                    <a:lstStyle/>
                    <a:p>
                      <a:pPr marR="125095" algn="r">
                        <a:lnSpc>
                          <a:spcPts val="810"/>
                        </a:lnSpc>
                        <a:spcBef>
                          <a:spcPts val="100"/>
                        </a:spcBef>
                      </a:pPr>
                      <a:r>
                        <a:rPr sz="700" spc="25" dirty="0">
                          <a:solidFill>
                            <a:srgbClr val="221E1F"/>
                          </a:solidFill>
                          <a:latin typeface="Gill Sans MT"/>
                          <a:cs typeface="Gill Sans MT"/>
                        </a:rPr>
                        <a:t>26</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123825" algn="r">
                        <a:lnSpc>
                          <a:spcPts val="810"/>
                        </a:lnSpc>
                        <a:spcBef>
                          <a:spcPts val="100"/>
                        </a:spcBef>
                      </a:pPr>
                      <a:r>
                        <a:rPr sz="700" spc="25" dirty="0">
                          <a:solidFill>
                            <a:srgbClr val="221E1F"/>
                          </a:solidFill>
                          <a:latin typeface="Gill Sans MT"/>
                          <a:cs typeface="Gill Sans MT"/>
                        </a:rPr>
                        <a:t>29</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32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635" algn="ctr">
                        <a:lnSpc>
                          <a:spcPts val="810"/>
                        </a:lnSpc>
                        <a:spcBef>
                          <a:spcPts val="100"/>
                        </a:spcBef>
                      </a:pPr>
                      <a:r>
                        <a:rPr sz="700" spc="-25" dirty="0">
                          <a:solidFill>
                            <a:srgbClr val="221E1F"/>
                          </a:solidFill>
                          <a:latin typeface="Gill Sans MT"/>
                          <a:cs typeface="Gill Sans MT"/>
                        </a:rPr>
                        <a:t>33</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42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47</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L="125095">
                        <a:lnSpc>
                          <a:spcPts val="810"/>
                        </a:lnSpc>
                        <a:spcBef>
                          <a:spcPts val="100"/>
                        </a:spcBef>
                      </a:pPr>
                      <a:r>
                        <a:rPr sz="700" spc="25" dirty="0">
                          <a:solidFill>
                            <a:srgbClr val="221E1F"/>
                          </a:solidFill>
                          <a:latin typeface="Gill Sans MT"/>
                          <a:cs typeface="Gill Sans MT"/>
                        </a:rPr>
                        <a:t>53</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8"/>
                  </a:ext>
                </a:extLst>
              </a:tr>
              <a:tr h="127000">
                <a:tc>
                  <a:txBody>
                    <a:bodyPr/>
                    <a:lstStyle/>
                    <a:p>
                      <a:pPr>
                        <a:lnSpc>
                          <a:spcPts val="810"/>
                        </a:lnSpc>
                        <a:spcBef>
                          <a:spcPts val="90"/>
                        </a:spcBef>
                      </a:pPr>
                      <a:r>
                        <a:rPr lang="pt-PT" sz="700" spc="10" dirty="0" err="1">
                          <a:solidFill>
                            <a:srgbClr val="221E1F"/>
                          </a:solidFill>
                          <a:latin typeface="Gill Sans MT"/>
                          <a:cs typeface="Gill Sans MT"/>
                        </a:rPr>
                        <a:t>Adjustable</a:t>
                      </a:r>
                      <a:r>
                        <a:rPr lang="pt-PT" sz="700" spc="10" dirty="0">
                          <a:solidFill>
                            <a:srgbClr val="221E1F"/>
                          </a:solidFill>
                          <a:latin typeface="Gill Sans MT"/>
                          <a:cs typeface="Gill Sans MT"/>
                        </a:rPr>
                        <a:t> </a:t>
                      </a:r>
                      <a:r>
                        <a:rPr lang="pt-PT" sz="700" spc="10" dirty="0" err="1">
                          <a:solidFill>
                            <a:srgbClr val="221E1F"/>
                          </a:solidFill>
                          <a:latin typeface="Gill Sans MT"/>
                          <a:cs typeface="Gill Sans MT"/>
                        </a:rPr>
                        <a:t>length</a:t>
                      </a:r>
                      <a:r>
                        <a:rPr lang="pt-PT" sz="700" spc="10" dirty="0">
                          <a:solidFill>
                            <a:srgbClr val="221E1F"/>
                          </a:solidFill>
                          <a:latin typeface="Gill Sans MT"/>
                          <a:cs typeface="Gill Sans MT"/>
                        </a:rPr>
                        <a:t> </a:t>
                      </a:r>
                      <a:r>
                        <a:rPr sz="700" spc="-20" dirty="0">
                          <a:solidFill>
                            <a:srgbClr val="221E1F"/>
                          </a:solidFill>
                          <a:latin typeface="Gill Sans MT"/>
                          <a:cs typeface="Gill Sans MT"/>
                        </a:rPr>
                        <a:t>(mm)</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27305" algn="ctr">
                        <a:lnSpc>
                          <a:spcPts val="810"/>
                        </a:lnSpc>
                        <a:spcBef>
                          <a:spcPts val="90"/>
                        </a:spcBef>
                      </a:pPr>
                      <a:r>
                        <a:rPr sz="700" i="1" spc="-25" dirty="0">
                          <a:solidFill>
                            <a:srgbClr val="221E1F"/>
                          </a:solidFill>
                          <a:latin typeface="Arial"/>
                          <a:cs typeface="Arial"/>
                        </a:rPr>
                        <a:t>la</a:t>
                      </a:r>
                      <a:endParaRPr sz="700">
                        <a:latin typeface="Arial"/>
                        <a:cs typeface="Arial"/>
                      </a:endParaRPr>
                    </a:p>
                  </a:txBody>
                  <a:tcPr marL="0" marR="0" marT="11430" marB="0">
                    <a:lnT w="6350">
                      <a:solidFill>
                        <a:srgbClr val="221E1F"/>
                      </a:solidFill>
                      <a:prstDash val="solid"/>
                    </a:lnT>
                    <a:lnB w="6350">
                      <a:solidFill>
                        <a:srgbClr val="221E1F"/>
                      </a:solidFill>
                      <a:prstDash val="solid"/>
                    </a:lnB>
                  </a:tcPr>
                </a:tc>
                <a:tc>
                  <a:txBody>
                    <a:bodyPr/>
                    <a:lstStyle/>
                    <a:p>
                      <a:pPr marR="125095" algn="r">
                        <a:lnSpc>
                          <a:spcPts val="810"/>
                        </a:lnSpc>
                        <a:spcBef>
                          <a:spcPts val="90"/>
                        </a:spcBef>
                      </a:pPr>
                      <a:r>
                        <a:rPr sz="700" spc="25" dirty="0">
                          <a:solidFill>
                            <a:srgbClr val="221E1F"/>
                          </a:solidFill>
                          <a:latin typeface="Gill Sans MT"/>
                          <a:cs typeface="Gill Sans MT"/>
                        </a:rPr>
                        <a:t>23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123825" algn="r">
                        <a:lnSpc>
                          <a:spcPts val="810"/>
                        </a:lnSpc>
                        <a:spcBef>
                          <a:spcPts val="90"/>
                        </a:spcBef>
                      </a:pPr>
                      <a:r>
                        <a:rPr sz="700" spc="25" dirty="0">
                          <a:solidFill>
                            <a:srgbClr val="221E1F"/>
                          </a:solidFill>
                          <a:latin typeface="Gill Sans MT"/>
                          <a:cs typeface="Gill Sans MT"/>
                        </a:rPr>
                        <a:t>23</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24</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635" algn="ctr">
                        <a:lnSpc>
                          <a:spcPts val="810"/>
                        </a:lnSpc>
                        <a:spcBef>
                          <a:spcPts val="90"/>
                        </a:spcBef>
                      </a:pPr>
                      <a:r>
                        <a:rPr sz="700" spc="-25" dirty="0">
                          <a:solidFill>
                            <a:srgbClr val="221E1F"/>
                          </a:solidFill>
                          <a:latin typeface="Gill Sans MT"/>
                          <a:cs typeface="Gill Sans MT"/>
                        </a:rPr>
                        <a:t>26</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34</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34</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125095">
                        <a:lnSpc>
                          <a:spcPts val="810"/>
                        </a:lnSpc>
                        <a:spcBef>
                          <a:spcPts val="90"/>
                        </a:spcBef>
                      </a:pPr>
                      <a:r>
                        <a:rPr sz="700" spc="25" dirty="0">
                          <a:solidFill>
                            <a:srgbClr val="221E1F"/>
                          </a:solidFill>
                          <a:latin typeface="Gill Sans MT"/>
                          <a:cs typeface="Gill Sans MT"/>
                        </a:rPr>
                        <a:t>37</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09"/>
                  </a:ext>
                </a:extLst>
              </a:tr>
              <a:tr h="128270">
                <a:tc>
                  <a:txBody>
                    <a:bodyPr/>
                    <a:lstStyle/>
                    <a:p>
                      <a:pPr>
                        <a:lnSpc>
                          <a:spcPts val="810"/>
                        </a:lnSpc>
                        <a:spcBef>
                          <a:spcPts val="100"/>
                        </a:spcBef>
                      </a:pPr>
                      <a:r>
                        <a:rPr lang="en-US" sz="700" spc="10" dirty="0">
                          <a:solidFill>
                            <a:srgbClr val="221E1F"/>
                          </a:solidFill>
                          <a:latin typeface="Gill Sans MT"/>
                          <a:cs typeface="Gill Sans MT"/>
                        </a:rPr>
                        <a:t>Max distance between rods (mm)</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31115" algn="ctr">
                        <a:lnSpc>
                          <a:spcPts val="810"/>
                        </a:lnSpc>
                        <a:spcBef>
                          <a:spcPts val="100"/>
                        </a:spcBef>
                      </a:pPr>
                      <a:r>
                        <a:rPr sz="700" i="1" spc="-25" dirty="0">
                          <a:solidFill>
                            <a:srgbClr val="221E1F"/>
                          </a:solidFill>
                          <a:latin typeface="Arial"/>
                          <a:cs typeface="Arial"/>
                        </a:rPr>
                        <a:t>lm</a:t>
                      </a:r>
                      <a:endParaRPr sz="700">
                        <a:latin typeface="Arial"/>
                        <a:cs typeface="Arial"/>
                      </a:endParaRPr>
                    </a:p>
                  </a:txBody>
                  <a:tcPr marL="0" marR="0" marT="12700" marB="0">
                    <a:lnT w="6350">
                      <a:solidFill>
                        <a:srgbClr val="221E1F"/>
                      </a:solidFill>
                      <a:prstDash val="solid"/>
                    </a:lnT>
                    <a:lnB w="6350">
                      <a:solidFill>
                        <a:srgbClr val="221E1F"/>
                      </a:solidFill>
                      <a:prstDash val="solid"/>
                    </a:lnB>
                  </a:tcPr>
                </a:tc>
                <a:tc>
                  <a:txBody>
                    <a:bodyPr/>
                    <a:lstStyle/>
                    <a:p>
                      <a:pPr marR="97155" algn="r">
                        <a:lnSpc>
                          <a:spcPts val="810"/>
                        </a:lnSpc>
                        <a:spcBef>
                          <a:spcPts val="100"/>
                        </a:spcBef>
                      </a:pPr>
                      <a:r>
                        <a:rPr sz="700" spc="-25" dirty="0">
                          <a:solidFill>
                            <a:srgbClr val="221E1F"/>
                          </a:solidFill>
                          <a:latin typeface="Gill Sans MT"/>
                          <a:cs typeface="Gill Sans MT"/>
                        </a:rPr>
                        <a:t>126</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97155" algn="r">
                        <a:lnSpc>
                          <a:spcPts val="810"/>
                        </a:lnSpc>
                        <a:spcBef>
                          <a:spcPts val="100"/>
                        </a:spcBef>
                      </a:pPr>
                      <a:r>
                        <a:rPr sz="700" spc="-25" dirty="0">
                          <a:solidFill>
                            <a:srgbClr val="221E1F"/>
                          </a:solidFill>
                          <a:latin typeface="Gill Sans MT"/>
                          <a:cs typeface="Gill Sans MT"/>
                        </a:rPr>
                        <a:t>124</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132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165</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182</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174</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L="103505">
                        <a:lnSpc>
                          <a:spcPts val="810"/>
                        </a:lnSpc>
                        <a:spcBef>
                          <a:spcPts val="100"/>
                        </a:spcBef>
                      </a:pPr>
                      <a:r>
                        <a:rPr sz="700" spc="-25" dirty="0">
                          <a:solidFill>
                            <a:srgbClr val="221E1F"/>
                          </a:solidFill>
                          <a:latin typeface="Gill Sans MT"/>
                          <a:cs typeface="Gill Sans MT"/>
                        </a:rPr>
                        <a:t>199</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10"/>
                  </a:ext>
                </a:extLst>
              </a:tr>
              <a:tr h="127000">
                <a:tc>
                  <a:txBody>
                    <a:bodyPr/>
                    <a:lstStyle/>
                    <a:p>
                      <a:pPr>
                        <a:lnSpc>
                          <a:spcPts val="810"/>
                        </a:lnSpc>
                        <a:spcBef>
                          <a:spcPts val="90"/>
                        </a:spcBef>
                      </a:pPr>
                      <a:r>
                        <a:rPr lang="pt-PT" sz="700" spc="75" dirty="0" err="1">
                          <a:solidFill>
                            <a:srgbClr val="221E1F"/>
                          </a:solidFill>
                          <a:latin typeface="Gill Sans MT"/>
                          <a:cs typeface="Gill Sans MT"/>
                        </a:rPr>
                        <a:t>Weight</a:t>
                      </a:r>
                      <a:r>
                        <a:rPr sz="700" spc="75" dirty="0">
                          <a:solidFill>
                            <a:srgbClr val="221E1F"/>
                          </a:solidFill>
                          <a:latin typeface="Gill Sans MT"/>
                          <a:cs typeface="Gill Sans MT"/>
                        </a:rPr>
                        <a:t> </a:t>
                      </a:r>
                      <a:r>
                        <a:rPr sz="700" spc="-20" dirty="0">
                          <a:solidFill>
                            <a:srgbClr val="221E1F"/>
                          </a:solidFill>
                          <a:latin typeface="Gill Sans MT"/>
                          <a:cs typeface="Gill Sans MT"/>
                        </a:rPr>
                        <a:t>(kg)</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lnT w="6350">
                      <a:solidFill>
                        <a:srgbClr val="221E1F"/>
                      </a:solidFill>
                      <a:prstDash val="solid"/>
                    </a:lnT>
                    <a:lnB w="6350">
                      <a:solidFill>
                        <a:srgbClr val="221E1F"/>
                      </a:solidFill>
                      <a:prstDash val="solid"/>
                    </a:lnB>
                  </a:tcPr>
                </a:tc>
                <a:tc>
                  <a:txBody>
                    <a:bodyPr/>
                    <a:lstStyle/>
                    <a:p>
                      <a:pPr marR="84455" algn="r">
                        <a:lnSpc>
                          <a:spcPts val="810"/>
                        </a:lnSpc>
                        <a:spcBef>
                          <a:spcPts val="90"/>
                        </a:spcBef>
                      </a:pPr>
                      <a:r>
                        <a:rPr sz="700" spc="-20" dirty="0">
                          <a:solidFill>
                            <a:srgbClr val="221E1F"/>
                          </a:solidFill>
                          <a:latin typeface="Gill Sans MT"/>
                          <a:cs typeface="Gill Sans MT"/>
                        </a:rPr>
                        <a:t>0.44</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84455" algn="r">
                        <a:lnSpc>
                          <a:spcPts val="810"/>
                        </a:lnSpc>
                        <a:spcBef>
                          <a:spcPts val="90"/>
                        </a:spcBef>
                      </a:pPr>
                      <a:r>
                        <a:rPr sz="700" spc="-20" dirty="0">
                          <a:solidFill>
                            <a:srgbClr val="221E1F"/>
                          </a:solidFill>
                          <a:latin typeface="Gill Sans MT"/>
                          <a:cs typeface="Gill Sans MT"/>
                        </a:rPr>
                        <a:t>0.67</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0" dirty="0">
                          <a:solidFill>
                            <a:srgbClr val="221E1F"/>
                          </a:solidFill>
                          <a:latin typeface="Gill Sans MT"/>
                          <a:cs typeface="Gill Sans MT"/>
                        </a:rPr>
                        <a:t>0.67</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0" dirty="0">
                          <a:solidFill>
                            <a:srgbClr val="221E1F"/>
                          </a:solidFill>
                          <a:latin typeface="Gill Sans MT"/>
                          <a:cs typeface="Gill Sans MT"/>
                        </a:rPr>
                        <a:t>1.12</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0" dirty="0">
                          <a:solidFill>
                            <a:srgbClr val="221E1F"/>
                          </a:solidFill>
                          <a:latin typeface="Gill Sans MT"/>
                          <a:cs typeface="Gill Sans MT"/>
                        </a:rPr>
                        <a:t>2.21</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0" dirty="0">
                          <a:solidFill>
                            <a:srgbClr val="221E1F"/>
                          </a:solidFill>
                          <a:latin typeface="Gill Sans MT"/>
                          <a:cs typeface="Gill Sans MT"/>
                        </a:rPr>
                        <a:t>2.30</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92075">
                        <a:lnSpc>
                          <a:spcPts val="810"/>
                        </a:lnSpc>
                        <a:spcBef>
                          <a:spcPts val="90"/>
                        </a:spcBef>
                      </a:pPr>
                      <a:r>
                        <a:rPr sz="700" spc="-20" dirty="0">
                          <a:solidFill>
                            <a:srgbClr val="221E1F"/>
                          </a:solidFill>
                          <a:latin typeface="Gill Sans MT"/>
                          <a:cs typeface="Gill Sans MT"/>
                        </a:rPr>
                        <a:t>3.51</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11"/>
                  </a:ext>
                </a:extLst>
              </a:tr>
              <a:tr h="127000">
                <a:tc>
                  <a:txBody>
                    <a:bodyPr/>
                    <a:lstStyle/>
                    <a:p>
                      <a:pPr>
                        <a:lnSpc>
                          <a:spcPts val="810"/>
                        </a:lnSpc>
                        <a:spcBef>
                          <a:spcPts val="90"/>
                        </a:spcBef>
                      </a:pPr>
                      <a:r>
                        <a:rPr lang="pt-PT" sz="700" dirty="0" err="1">
                          <a:solidFill>
                            <a:srgbClr val="221E1F"/>
                          </a:solidFill>
                          <a:latin typeface="Gill Sans MT"/>
                          <a:cs typeface="Gill Sans MT"/>
                        </a:rPr>
                        <a:t>Coupler</a:t>
                      </a:r>
                      <a:r>
                        <a:rPr lang="pt-PT" sz="700" dirty="0">
                          <a:solidFill>
                            <a:srgbClr val="221E1F"/>
                          </a:solidFill>
                          <a:latin typeface="Gill Sans MT"/>
                          <a:cs typeface="Gill Sans MT"/>
                        </a:rPr>
                        <a:t> Torque (</a:t>
                      </a:r>
                      <a:r>
                        <a:rPr lang="pt-PT" sz="700" dirty="0" err="1">
                          <a:solidFill>
                            <a:srgbClr val="221E1F"/>
                          </a:solidFill>
                          <a:latin typeface="Gill Sans MT"/>
                          <a:cs typeface="Gill Sans MT"/>
                        </a:rPr>
                        <a:t>Nm</a:t>
                      </a:r>
                      <a:r>
                        <a:rPr lang="pt-PT" sz="700" dirty="0">
                          <a:solidFill>
                            <a:srgbClr val="221E1F"/>
                          </a:solidFill>
                          <a:latin typeface="Gill Sans MT"/>
                          <a:cs typeface="Gill Sans MT"/>
                        </a:rPr>
                        <a:t>)</a:t>
                      </a:r>
                      <a:endParaRPr sz="700" dirty="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lnT w="6350">
                      <a:solidFill>
                        <a:srgbClr val="221E1F"/>
                      </a:solidFill>
                      <a:prstDash val="solid"/>
                    </a:lnT>
                    <a:lnB w="6350">
                      <a:solidFill>
                        <a:srgbClr val="221E1F"/>
                      </a:solidFill>
                      <a:prstDash val="solid"/>
                    </a:lnB>
                  </a:tcPr>
                </a:tc>
                <a:tc>
                  <a:txBody>
                    <a:bodyPr/>
                    <a:lstStyle/>
                    <a:p>
                      <a:pPr marR="125095" algn="r">
                        <a:lnSpc>
                          <a:spcPts val="810"/>
                        </a:lnSpc>
                        <a:spcBef>
                          <a:spcPts val="90"/>
                        </a:spcBef>
                      </a:pPr>
                      <a:r>
                        <a:rPr sz="700" spc="25" dirty="0">
                          <a:solidFill>
                            <a:srgbClr val="221E1F"/>
                          </a:solidFill>
                          <a:latin typeface="Gill Sans MT"/>
                          <a:cs typeface="Gill Sans MT"/>
                        </a:rPr>
                        <a:t>60</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R="123825" algn="r">
                        <a:lnSpc>
                          <a:spcPts val="810"/>
                        </a:lnSpc>
                        <a:spcBef>
                          <a:spcPts val="90"/>
                        </a:spcBef>
                      </a:pPr>
                      <a:r>
                        <a:rPr sz="700" spc="25" dirty="0">
                          <a:solidFill>
                            <a:srgbClr val="221E1F"/>
                          </a:solidFill>
                          <a:latin typeface="Gill Sans MT"/>
                          <a:cs typeface="Gill Sans MT"/>
                        </a:rPr>
                        <a:t>85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110</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165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265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algn="ctr">
                        <a:lnSpc>
                          <a:spcPts val="810"/>
                        </a:lnSpc>
                        <a:spcBef>
                          <a:spcPts val="90"/>
                        </a:spcBef>
                      </a:pPr>
                      <a:r>
                        <a:rPr sz="700" spc="-25" dirty="0">
                          <a:solidFill>
                            <a:srgbClr val="221E1F"/>
                          </a:solidFill>
                          <a:latin typeface="Gill Sans MT"/>
                          <a:cs typeface="Gill Sans MT"/>
                        </a:rPr>
                        <a:t>275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tc>
                  <a:txBody>
                    <a:bodyPr/>
                    <a:lstStyle/>
                    <a:p>
                      <a:pPr marL="103505">
                        <a:lnSpc>
                          <a:spcPts val="810"/>
                        </a:lnSpc>
                        <a:spcBef>
                          <a:spcPts val="90"/>
                        </a:spcBef>
                      </a:pPr>
                      <a:r>
                        <a:rPr sz="700" spc="-25" dirty="0">
                          <a:solidFill>
                            <a:srgbClr val="221E1F"/>
                          </a:solidFill>
                          <a:latin typeface="Gill Sans MT"/>
                          <a:cs typeface="Gill Sans MT"/>
                        </a:rPr>
                        <a:t>285</a:t>
                      </a:r>
                      <a:endParaRPr sz="700">
                        <a:latin typeface="Gill Sans MT"/>
                        <a:cs typeface="Gill Sans MT"/>
                      </a:endParaRPr>
                    </a:p>
                  </a:txBody>
                  <a:tcPr marL="0" marR="0" marT="1143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12"/>
                  </a:ext>
                </a:extLst>
              </a:tr>
              <a:tr h="127635">
                <a:tc>
                  <a:txBody>
                    <a:bodyPr/>
                    <a:lstStyle/>
                    <a:p>
                      <a:pPr>
                        <a:lnSpc>
                          <a:spcPts val="810"/>
                        </a:lnSpc>
                        <a:spcBef>
                          <a:spcPts val="100"/>
                        </a:spcBef>
                      </a:pPr>
                      <a:r>
                        <a:rPr lang="pt-PT" sz="700" dirty="0" err="1">
                          <a:solidFill>
                            <a:srgbClr val="221E1F"/>
                          </a:solidFill>
                          <a:latin typeface="Gill Sans MT"/>
                          <a:cs typeface="Gill Sans MT"/>
                        </a:rPr>
                        <a:t>Nut</a:t>
                      </a:r>
                      <a:r>
                        <a:rPr lang="pt-PT" sz="700" dirty="0">
                          <a:solidFill>
                            <a:srgbClr val="221E1F"/>
                          </a:solidFill>
                          <a:latin typeface="Gill Sans MT"/>
                          <a:cs typeface="Gill Sans MT"/>
                        </a:rPr>
                        <a:t> Torque (</a:t>
                      </a:r>
                      <a:r>
                        <a:rPr lang="pt-PT" sz="700" dirty="0" err="1">
                          <a:solidFill>
                            <a:srgbClr val="221E1F"/>
                          </a:solidFill>
                          <a:latin typeface="Gill Sans MT"/>
                          <a:cs typeface="Gill Sans MT"/>
                        </a:rPr>
                        <a:t>Nm</a:t>
                      </a:r>
                      <a:r>
                        <a:rPr lang="pt-PT" sz="700" dirty="0">
                          <a:solidFill>
                            <a:srgbClr val="221E1F"/>
                          </a:solidFill>
                          <a:latin typeface="Gill Sans MT"/>
                          <a:cs typeface="Gill Sans MT"/>
                        </a:rPr>
                        <a:t>)</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nSpc>
                          <a:spcPct val="100000"/>
                        </a:lnSpc>
                      </a:pPr>
                      <a:endParaRPr sz="600">
                        <a:latin typeface="Times New Roman"/>
                        <a:cs typeface="Times New Roman"/>
                      </a:endParaRPr>
                    </a:p>
                  </a:txBody>
                  <a:tcPr marL="0" marR="0" marT="0" marB="0">
                    <a:lnT w="6350">
                      <a:solidFill>
                        <a:srgbClr val="221E1F"/>
                      </a:solidFill>
                      <a:prstDash val="solid"/>
                    </a:lnT>
                    <a:lnB w="6350">
                      <a:solidFill>
                        <a:srgbClr val="221E1F"/>
                      </a:solidFill>
                      <a:prstDash val="solid"/>
                    </a:lnB>
                  </a:tcPr>
                </a:tc>
                <a:tc>
                  <a:txBody>
                    <a:bodyPr/>
                    <a:lstStyle/>
                    <a:p>
                      <a:pPr marR="125095" algn="r">
                        <a:lnSpc>
                          <a:spcPts val="810"/>
                        </a:lnSpc>
                        <a:spcBef>
                          <a:spcPts val="100"/>
                        </a:spcBef>
                      </a:pPr>
                      <a:r>
                        <a:rPr sz="700" spc="25" dirty="0">
                          <a:solidFill>
                            <a:srgbClr val="221E1F"/>
                          </a:solidFill>
                          <a:latin typeface="Gill Sans MT"/>
                          <a:cs typeface="Gill Sans MT"/>
                        </a:rPr>
                        <a:t>20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123825" algn="r">
                        <a:lnSpc>
                          <a:spcPts val="810"/>
                        </a:lnSpc>
                        <a:spcBef>
                          <a:spcPts val="100"/>
                        </a:spcBef>
                      </a:pPr>
                      <a:r>
                        <a:rPr sz="700" spc="25" dirty="0">
                          <a:solidFill>
                            <a:srgbClr val="221E1F"/>
                          </a:solidFill>
                          <a:latin typeface="Gill Sans MT"/>
                          <a:cs typeface="Gill Sans MT"/>
                        </a:rPr>
                        <a:t>25</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30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635" algn="ctr">
                        <a:lnSpc>
                          <a:spcPts val="810"/>
                        </a:lnSpc>
                        <a:spcBef>
                          <a:spcPts val="100"/>
                        </a:spcBef>
                      </a:pPr>
                      <a:r>
                        <a:rPr sz="700" spc="-25" dirty="0">
                          <a:solidFill>
                            <a:srgbClr val="221E1F"/>
                          </a:solidFill>
                          <a:latin typeface="Gill Sans MT"/>
                          <a:cs typeface="Gill Sans MT"/>
                        </a:rPr>
                        <a:t>50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algn="ctr">
                        <a:lnSpc>
                          <a:spcPts val="810"/>
                        </a:lnSpc>
                        <a:spcBef>
                          <a:spcPts val="100"/>
                        </a:spcBef>
                      </a:pPr>
                      <a:r>
                        <a:rPr sz="700" spc="25" dirty="0">
                          <a:solidFill>
                            <a:srgbClr val="221E1F"/>
                          </a:solidFill>
                          <a:latin typeface="Gill Sans MT"/>
                          <a:cs typeface="Gill Sans MT"/>
                        </a:rPr>
                        <a:t>70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R="635" algn="ctr">
                        <a:lnSpc>
                          <a:spcPts val="810"/>
                        </a:lnSpc>
                        <a:spcBef>
                          <a:spcPts val="100"/>
                        </a:spcBef>
                      </a:pPr>
                      <a:r>
                        <a:rPr sz="700" spc="25" dirty="0">
                          <a:solidFill>
                            <a:srgbClr val="221E1F"/>
                          </a:solidFill>
                          <a:latin typeface="Gill Sans MT"/>
                          <a:cs typeface="Gill Sans MT"/>
                        </a:rPr>
                        <a:t>80</a:t>
                      </a:r>
                      <a:endParaRPr sz="700">
                        <a:latin typeface="Gill Sans MT"/>
                        <a:cs typeface="Gill Sans MT"/>
                      </a:endParaRPr>
                    </a:p>
                  </a:txBody>
                  <a:tcPr marL="0" marR="0" marT="12700" marB="0">
                    <a:lnT w="6350">
                      <a:solidFill>
                        <a:srgbClr val="221E1F"/>
                      </a:solidFill>
                      <a:prstDash val="solid"/>
                    </a:lnT>
                    <a:lnB w="6350">
                      <a:solidFill>
                        <a:srgbClr val="221E1F"/>
                      </a:solidFill>
                      <a:prstDash val="solid"/>
                    </a:lnB>
                  </a:tcPr>
                </a:tc>
                <a:tc>
                  <a:txBody>
                    <a:bodyPr/>
                    <a:lstStyle/>
                    <a:p>
                      <a:pPr marL="125095">
                        <a:lnSpc>
                          <a:spcPts val="810"/>
                        </a:lnSpc>
                        <a:spcBef>
                          <a:spcPts val="100"/>
                        </a:spcBef>
                      </a:pPr>
                      <a:r>
                        <a:rPr sz="700" spc="25" dirty="0">
                          <a:solidFill>
                            <a:srgbClr val="221E1F"/>
                          </a:solidFill>
                          <a:latin typeface="Gill Sans MT"/>
                          <a:cs typeface="Gill Sans MT"/>
                        </a:rPr>
                        <a:t>90</a:t>
                      </a:r>
                      <a:endParaRPr sz="700" dirty="0">
                        <a:latin typeface="Gill Sans MT"/>
                        <a:cs typeface="Gill Sans MT"/>
                      </a:endParaRPr>
                    </a:p>
                  </a:txBody>
                  <a:tcPr marL="0" marR="0" marT="12700" marB="0">
                    <a:lnT w="6350">
                      <a:solidFill>
                        <a:srgbClr val="221E1F"/>
                      </a:solidFill>
                      <a:prstDash val="solid"/>
                    </a:lnT>
                    <a:lnB w="6350">
                      <a:solidFill>
                        <a:srgbClr val="221E1F"/>
                      </a:solidFill>
                      <a:prstDash val="solid"/>
                    </a:lnB>
                  </a:tcPr>
                </a:tc>
                <a:extLst>
                  <a:ext uri="{0D108BD9-81ED-4DB2-BD59-A6C34878D82A}">
                    <a16:rowId xmlns:a16="http://schemas.microsoft.com/office/drawing/2014/main" val="10013"/>
                  </a:ext>
                </a:extLst>
              </a:tr>
            </a:tbl>
          </a:graphicData>
        </a:graphic>
      </p:graphicFrame>
      <p:sp>
        <p:nvSpPr>
          <p:cNvPr id="45" name="object 45"/>
          <p:cNvSpPr/>
          <p:nvPr/>
        </p:nvSpPr>
        <p:spPr>
          <a:xfrm>
            <a:off x="688340" y="5660390"/>
            <a:ext cx="4131310" cy="0"/>
          </a:xfrm>
          <a:custGeom>
            <a:avLst/>
            <a:gdLst/>
            <a:ahLst/>
            <a:cxnLst/>
            <a:rect l="l" t="t" r="r" b="b"/>
            <a:pathLst>
              <a:path w="4131310">
                <a:moveTo>
                  <a:pt x="0" y="0"/>
                </a:moveTo>
                <a:lnTo>
                  <a:pt x="4131310" y="0"/>
                </a:lnTo>
              </a:path>
            </a:pathLst>
          </a:custGeom>
          <a:ln w="3593">
            <a:solidFill>
              <a:srgbClr val="221E1F"/>
            </a:solidFill>
          </a:ln>
        </p:spPr>
        <p:txBody>
          <a:bodyPr wrap="square" lIns="0" tIns="0" rIns="0" bIns="0" rtlCol="0"/>
          <a:lstStyle/>
          <a:p>
            <a:endParaRPr/>
          </a:p>
        </p:txBody>
      </p:sp>
      <p:sp>
        <p:nvSpPr>
          <p:cNvPr id="46" name="object 46"/>
          <p:cNvSpPr txBox="1"/>
          <p:nvPr/>
        </p:nvSpPr>
        <p:spPr>
          <a:xfrm>
            <a:off x="675640" y="5532120"/>
            <a:ext cx="182245" cy="132080"/>
          </a:xfrm>
          <a:prstGeom prst="rect">
            <a:avLst/>
          </a:prstGeom>
        </p:spPr>
        <p:txBody>
          <a:bodyPr vert="horz" wrap="square" lIns="0" tIns="12700" rIns="0" bIns="0" rtlCol="0">
            <a:spAutoFit/>
          </a:bodyPr>
          <a:lstStyle/>
          <a:p>
            <a:pPr marL="12700">
              <a:lnSpc>
                <a:spcPct val="100000"/>
              </a:lnSpc>
              <a:spcBef>
                <a:spcPts val="100"/>
              </a:spcBef>
            </a:pPr>
            <a:r>
              <a:rPr sz="700" spc="-20" dirty="0">
                <a:solidFill>
                  <a:srgbClr val="221E1F"/>
                </a:solidFill>
                <a:latin typeface="Gill Sans MT"/>
                <a:cs typeface="Gill Sans MT"/>
              </a:rPr>
              <a:t>Ref.</a:t>
            </a:r>
            <a:endParaRPr sz="700">
              <a:latin typeface="Gill Sans MT"/>
              <a:cs typeface="Gill Sans MT"/>
            </a:endParaRPr>
          </a:p>
        </p:txBody>
      </p:sp>
      <p:sp>
        <p:nvSpPr>
          <p:cNvPr id="47" name="object 47"/>
          <p:cNvSpPr txBox="1"/>
          <p:nvPr/>
        </p:nvSpPr>
        <p:spPr>
          <a:xfrm>
            <a:off x="2225039" y="5532120"/>
            <a:ext cx="2483485"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221E1F"/>
                </a:solidFill>
                <a:latin typeface="Gill Sans MT"/>
                <a:cs typeface="Gill Sans MT"/>
              </a:rPr>
              <a:t>CTTP12</a:t>
            </a:r>
            <a:r>
              <a:rPr sz="700" spc="204" dirty="0">
                <a:solidFill>
                  <a:srgbClr val="221E1F"/>
                </a:solidFill>
                <a:latin typeface="Gill Sans MT"/>
                <a:cs typeface="Gill Sans MT"/>
              </a:rPr>
              <a:t> </a:t>
            </a:r>
            <a:r>
              <a:rPr sz="700" dirty="0">
                <a:solidFill>
                  <a:srgbClr val="221E1F"/>
                </a:solidFill>
                <a:latin typeface="Gill Sans MT"/>
                <a:cs typeface="Gill Sans MT"/>
              </a:rPr>
              <a:t>CTTP14</a:t>
            </a:r>
            <a:r>
              <a:rPr sz="700" spc="204" dirty="0">
                <a:solidFill>
                  <a:srgbClr val="221E1F"/>
                </a:solidFill>
                <a:latin typeface="Gill Sans MT"/>
                <a:cs typeface="Gill Sans MT"/>
              </a:rPr>
              <a:t> </a:t>
            </a:r>
            <a:r>
              <a:rPr sz="700" dirty="0">
                <a:solidFill>
                  <a:srgbClr val="221E1F"/>
                </a:solidFill>
                <a:latin typeface="Gill Sans MT"/>
                <a:cs typeface="Gill Sans MT"/>
              </a:rPr>
              <a:t>CTTP16</a:t>
            </a:r>
            <a:r>
              <a:rPr sz="700" spc="204" dirty="0">
                <a:solidFill>
                  <a:srgbClr val="221E1F"/>
                </a:solidFill>
                <a:latin typeface="Gill Sans MT"/>
                <a:cs typeface="Gill Sans MT"/>
              </a:rPr>
              <a:t> </a:t>
            </a:r>
            <a:r>
              <a:rPr sz="700" dirty="0">
                <a:solidFill>
                  <a:srgbClr val="221E1F"/>
                </a:solidFill>
                <a:latin typeface="Gill Sans MT"/>
                <a:cs typeface="Gill Sans MT"/>
              </a:rPr>
              <a:t>CTTP20</a:t>
            </a:r>
            <a:r>
              <a:rPr sz="700" spc="204" dirty="0">
                <a:solidFill>
                  <a:srgbClr val="221E1F"/>
                </a:solidFill>
                <a:latin typeface="Gill Sans MT"/>
                <a:cs typeface="Gill Sans MT"/>
              </a:rPr>
              <a:t> </a:t>
            </a:r>
            <a:r>
              <a:rPr sz="700" dirty="0">
                <a:solidFill>
                  <a:srgbClr val="221E1F"/>
                </a:solidFill>
                <a:latin typeface="Gill Sans MT"/>
                <a:cs typeface="Gill Sans MT"/>
              </a:rPr>
              <a:t>CTTP25</a:t>
            </a:r>
            <a:r>
              <a:rPr sz="700" spc="204" dirty="0">
                <a:solidFill>
                  <a:srgbClr val="221E1F"/>
                </a:solidFill>
                <a:latin typeface="Gill Sans MT"/>
                <a:cs typeface="Gill Sans MT"/>
              </a:rPr>
              <a:t> </a:t>
            </a:r>
            <a:r>
              <a:rPr sz="700" dirty="0">
                <a:solidFill>
                  <a:srgbClr val="221E1F"/>
                </a:solidFill>
                <a:latin typeface="Gill Sans MT"/>
                <a:cs typeface="Gill Sans MT"/>
              </a:rPr>
              <a:t>CTTP28</a:t>
            </a:r>
            <a:r>
              <a:rPr sz="700" spc="204" dirty="0">
                <a:solidFill>
                  <a:srgbClr val="221E1F"/>
                </a:solidFill>
                <a:latin typeface="Gill Sans MT"/>
                <a:cs typeface="Gill Sans MT"/>
              </a:rPr>
              <a:t> </a:t>
            </a:r>
            <a:r>
              <a:rPr sz="700" spc="-10" dirty="0">
                <a:solidFill>
                  <a:srgbClr val="221E1F"/>
                </a:solidFill>
                <a:latin typeface="Gill Sans MT"/>
                <a:cs typeface="Gill Sans MT"/>
              </a:rPr>
              <a:t>CTTP32</a:t>
            </a:r>
            <a:endParaRPr sz="700">
              <a:latin typeface="Gill Sans MT"/>
              <a:cs typeface="Gill Sans MT"/>
            </a:endParaRPr>
          </a:p>
        </p:txBody>
      </p:sp>
      <p:sp>
        <p:nvSpPr>
          <p:cNvPr id="48" name="object 48"/>
          <p:cNvSpPr/>
          <p:nvPr/>
        </p:nvSpPr>
        <p:spPr>
          <a:xfrm>
            <a:off x="684530" y="7646669"/>
            <a:ext cx="4138929" cy="0"/>
          </a:xfrm>
          <a:custGeom>
            <a:avLst/>
            <a:gdLst/>
            <a:ahLst/>
            <a:cxnLst/>
            <a:rect l="l" t="t" r="r" b="b"/>
            <a:pathLst>
              <a:path w="4138929">
                <a:moveTo>
                  <a:pt x="0" y="0"/>
                </a:moveTo>
                <a:lnTo>
                  <a:pt x="4138930" y="0"/>
                </a:lnTo>
              </a:path>
            </a:pathLst>
          </a:custGeom>
          <a:ln w="3593">
            <a:solidFill>
              <a:srgbClr val="221E1F"/>
            </a:solidFill>
          </a:ln>
        </p:spPr>
        <p:txBody>
          <a:bodyPr wrap="square" lIns="0" tIns="0" rIns="0" bIns="0" rtlCol="0"/>
          <a:lstStyle/>
          <a:p>
            <a:endParaRPr/>
          </a:p>
        </p:txBody>
      </p:sp>
      <p:sp>
        <p:nvSpPr>
          <p:cNvPr id="49" name="object 49"/>
          <p:cNvSpPr txBox="1"/>
          <p:nvPr/>
        </p:nvSpPr>
        <p:spPr>
          <a:xfrm>
            <a:off x="671830" y="7518400"/>
            <a:ext cx="207645" cy="120546"/>
          </a:xfrm>
          <a:prstGeom prst="rect">
            <a:avLst/>
          </a:prstGeom>
        </p:spPr>
        <p:txBody>
          <a:bodyPr vert="horz" wrap="square" lIns="0" tIns="12700" rIns="0" bIns="0" rtlCol="0">
            <a:spAutoFit/>
          </a:bodyPr>
          <a:lstStyle/>
          <a:p>
            <a:pPr marL="12700">
              <a:lnSpc>
                <a:spcPct val="100000"/>
              </a:lnSpc>
              <a:spcBef>
                <a:spcPts val="100"/>
              </a:spcBef>
            </a:pPr>
            <a:r>
              <a:rPr sz="700" spc="-20" dirty="0">
                <a:solidFill>
                  <a:srgbClr val="221E1F"/>
                </a:solidFill>
                <a:latin typeface="Gill Sans MT"/>
                <a:cs typeface="Gill Sans MT"/>
              </a:rPr>
              <a:t>Ref.</a:t>
            </a:r>
            <a:endParaRPr sz="700" dirty="0">
              <a:latin typeface="Gill Sans MT"/>
              <a:cs typeface="Gill Sans MT"/>
            </a:endParaRPr>
          </a:p>
        </p:txBody>
      </p:sp>
      <p:sp>
        <p:nvSpPr>
          <p:cNvPr id="50" name="object 50"/>
          <p:cNvSpPr txBox="1"/>
          <p:nvPr/>
        </p:nvSpPr>
        <p:spPr>
          <a:xfrm>
            <a:off x="1546860" y="7518400"/>
            <a:ext cx="3599179" cy="132080"/>
          </a:xfrm>
          <a:prstGeom prst="rect">
            <a:avLst/>
          </a:prstGeom>
        </p:spPr>
        <p:txBody>
          <a:bodyPr vert="horz" wrap="square" lIns="0" tIns="12700" rIns="0" bIns="0" rtlCol="0">
            <a:spAutoFit/>
          </a:bodyPr>
          <a:lstStyle/>
          <a:p>
            <a:pPr marL="12700">
              <a:lnSpc>
                <a:spcPct val="100000"/>
              </a:lnSpc>
              <a:spcBef>
                <a:spcPts val="100"/>
              </a:spcBef>
            </a:pPr>
            <a:r>
              <a:rPr sz="700" spc="-20" dirty="0">
                <a:solidFill>
                  <a:srgbClr val="221E1F"/>
                </a:solidFill>
                <a:latin typeface="Gill Sans MT"/>
                <a:cs typeface="Gill Sans MT"/>
              </a:rPr>
              <a:t>CTTT12/14</a:t>
            </a:r>
            <a:r>
              <a:rPr sz="700" spc="70" dirty="0">
                <a:solidFill>
                  <a:srgbClr val="221E1F"/>
                </a:solidFill>
                <a:latin typeface="Gill Sans MT"/>
                <a:cs typeface="Gill Sans MT"/>
              </a:rPr>
              <a:t> </a:t>
            </a:r>
            <a:r>
              <a:rPr sz="700" spc="-10" dirty="0">
                <a:solidFill>
                  <a:srgbClr val="221E1F"/>
                </a:solidFill>
                <a:latin typeface="Gill Sans MT"/>
                <a:cs typeface="Gill Sans MT"/>
              </a:rPr>
              <a:t>CTTT12/16</a:t>
            </a:r>
            <a:r>
              <a:rPr sz="700" spc="75" dirty="0">
                <a:solidFill>
                  <a:srgbClr val="221E1F"/>
                </a:solidFill>
                <a:latin typeface="Gill Sans MT"/>
                <a:cs typeface="Gill Sans MT"/>
              </a:rPr>
              <a:t> </a:t>
            </a:r>
            <a:r>
              <a:rPr sz="700" spc="-10" dirty="0">
                <a:solidFill>
                  <a:srgbClr val="221E1F"/>
                </a:solidFill>
                <a:latin typeface="Gill Sans MT"/>
                <a:cs typeface="Gill Sans MT"/>
              </a:rPr>
              <a:t>CTTT14/16</a:t>
            </a:r>
            <a:r>
              <a:rPr sz="700" spc="70" dirty="0">
                <a:solidFill>
                  <a:srgbClr val="221E1F"/>
                </a:solidFill>
                <a:latin typeface="Gill Sans MT"/>
                <a:cs typeface="Gill Sans MT"/>
              </a:rPr>
              <a:t> </a:t>
            </a:r>
            <a:r>
              <a:rPr sz="700" spc="-10" dirty="0">
                <a:solidFill>
                  <a:srgbClr val="221E1F"/>
                </a:solidFill>
                <a:latin typeface="Gill Sans MT"/>
                <a:cs typeface="Gill Sans MT"/>
              </a:rPr>
              <a:t>CTTT16/20</a:t>
            </a:r>
            <a:r>
              <a:rPr sz="700" spc="75" dirty="0">
                <a:solidFill>
                  <a:srgbClr val="221E1F"/>
                </a:solidFill>
                <a:latin typeface="Gill Sans MT"/>
                <a:cs typeface="Gill Sans MT"/>
              </a:rPr>
              <a:t> </a:t>
            </a:r>
            <a:r>
              <a:rPr sz="700" spc="-20" dirty="0">
                <a:solidFill>
                  <a:srgbClr val="221E1F"/>
                </a:solidFill>
                <a:latin typeface="Gill Sans MT"/>
                <a:cs typeface="Gill Sans MT"/>
              </a:rPr>
              <a:t>CTTT20/25</a:t>
            </a:r>
            <a:r>
              <a:rPr sz="700" spc="80" dirty="0">
                <a:solidFill>
                  <a:srgbClr val="221E1F"/>
                </a:solidFill>
                <a:latin typeface="Gill Sans MT"/>
                <a:cs typeface="Gill Sans MT"/>
              </a:rPr>
              <a:t> </a:t>
            </a:r>
            <a:r>
              <a:rPr sz="700" spc="-10" dirty="0">
                <a:solidFill>
                  <a:srgbClr val="221E1F"/>
                </a:solidFill>
                <a:latin typeface="Gill Sans MT"/>
                <a:cs typeface="Gill Sans MT"/>
              </a:rPr>
              <a:t>CTTT25/28</a:t>
            </a:r>
            <a:r>
              <a:rPr sz="700" spc="75" dirty="0">
                <a:solidFill>
                  <a:srgbClr val="221E1F"/>
                </a:solidFill>
                <a:latin typeface="Gill Sans MT"/>
                <a:cs typeface="Gill Sans MT"/>
              </a:rPr>
              <a:t> </a:t>
            </a:r>
            <a:r>
              <a:rPr sz="700" spc="-10" dirty="0">
                <a:solidFill>
                  <a:srgbClr val="221E1F"/>
                </a:solidFill>
                <a:latin typeface="Gill Sans MT"/>
                <a:cs typeface="Gill Sans MT"/>
              </a:rPr>
              <a:t>CTTT25/32</a:t>
            </a:r>
            <a:r>
              <a:rPr sz="700" spc="75" dirty="0">
                <a:solidFill>
                  <a:srgbClr val="221E1F"/>
                </a:solidFill>
                <a:latin typeface="Gill Sans MT"/>
                <a:cs typeface="Gill Sans MT"/>
              </a:rPr>
              <a:t> </a:t>
            </a:r>
            <a:r>
              <a:rPr sz="700" spc="-10" dirty="0">
                <a:solidFill>
                  <a:srgbClr val="221E1F"/>
                </a:solidFill>
                <a:latin typeface="Gill Sans MT"/>
                <a:cs typeface="Gill Sans MT"/>
              </a:rPr>
              <a:t>CTTT28/32</a:t>
            </a:r>
            <a:endParaRPr sz="700">
              <a:latin typeface="Gill Sans MT"/>
              <a:cs typeface="Gill Sans MT"/>
            </a:endParaRPr>
          </a:p>
        </p:txBody>
      </p:sp>
      <p:pic>
        <p:nvPicPr>
          <p:cNvPr id="51" name="object 51"/>
          <p:cNvPicPr/>
          <p:nvPr/>
        </p:nvPicPr>
        <p:blipFill>
          <a:blip r:embed="rId8" cstate="print"/>
          <a:stretch>
            <a:fillRect/>
          </a:stretch>
        </p:blipFill>
        <p:spPr>
          <a:xfrm>
            <a:off x="0" y="96519"/>
            <a:ext cx="7556500" cy="839470"/>
          </a:xfrm>
          <a:prstGeom prst="rect">
            <a:avLst/>
          </a:prstGeom>
        </p:spPr>
      </p:pic>
      <p:grpSp>
        <p:nvGrpSpPr>
          <p:cNvPr id="52" name="object 52"/>
          <p:cNvGrpSpPr/>
          <p:nvPr/>
        </p:nvGrpSpPr>
        <p:grpSpPr>
          <a:xfrm>
            <a:off x="637540" y="9036050"/>
            <a:ext cx="2026920" cy="478155"/>
            <a:chOff x="637540" y="9036050"/>
            <a:chExt cx="2026920" cy="478155"/>
          </a:xfrm>
        </p:grpSpPr>
        <p:sp>
          <p:nvSpPr>
            <p:cNvPr id="53" name="object 53"/>
            <p:cNvSpPr/>
            <p:nvPr/>
          </p:nvSpPr>
          <p:spPr>
            <a:xfrm>
              <a:off x="637540" y="9036049"/>
              <a:ext cx="1955800" cy="433070"/>
            </a:xfrm>
            <a:custGeom>
              <a:avLst/>
              <a:gdLst/>
              <a:ahLst/>
              <a:cxnLst/>
              <a:rect l="l" t="t" r="r" b="b"/>
              <a:pathLst>
                <a:path w="1955800" h="433070">
                  <a:moveTo>
                    <a:pt x="508000" y="422910"/>
                  </a:moveTo>
                  <a:lnTo>
                    <a:pt x="489191" y="349250"/>
                  </a:lnTo>
                  <a:lnTo>
                    <a:pt x="467791" y="265430"/>
                  </a:lnTo>
                  <a:lnTo>
                    <a:pt x="433438" y="130810"/>
                  </a:lnTo>
                  <a:lnTo>
                    <a:pt x="400050" y="0"/>
                  </a:lnTo>
                  <a:lnTo>
                    <a:pt x="335280" y="0"/>
                  </a:lnTo>
                  <a:lnTo>
                    <a:pt x="335280" y="265430"/>
                  </a:lnTo>
                  <a:lnTo>
                    <a:pt x="231140" y="265430"/>
                  </a:lnTo>
                  <a:lnTo>
                    <a:pt x="307340" y="130810"/>
                  </a:lnTo>
                  <a:lnTo>
                    <a:pt x="335280" y="265430"/>
                  </a:lnTo>
                  <a:lnTo>
                    <a:pt x="335280" y="0"/>
                  </a:lnTo>
                  <a:lnTo>
                    <a:pt x="261620" y="0"/>
                  </a:lnTo>
                  <a:lnTo>
                    <a:pt x="0" y="422910"/>
                  </a:lnTo>
                  <a:lnTo>
                    <a:pt x="134620" y="422910"/>
                  </a:lnTo>
                  <a:lnTo>
                    <a:pt x="180340" y="349250"/>
                  </a:lnTo>
                  <a:lnTo>
                    <a:pt x="355600" y="349250"/>
                  </a:lnTo>
                  <a:lnTo>
                    <a:pt x="373380" y="422910"/>
                  </a:lnTo>
                  <a:lnTo>
                    <a:pt x="508000" y="422910"/>
                  </a:lnTo>
                  <a:close/>
                </a:path>
                <a:path w="1955800" h="433070">
                  <a:moveTo>
                    <a:pt x="893318" y="196456"/>
                  </a:moveTo>
                  <a:lnTo>
                    <a:pt x="878205" y="158750"/>
                  </a:lnTo>
                  <a:lnTo>
                    <a:pt x="844029" y="134391"/>
                  </a:lnTo>
                  <a:lnTo>
                    <a:pt x="788670" y="125730"/>
                  </a:lnTo>
                  <a:lnTo>
                    <a:pt x="756361" y="128054"/>
                  </a:lnTo>
                  <a:lnTo>
                    <a:pt x="727392" y="135737"/>
                  </a:lnTo>
                  <a:lnTo>
                    <a:pt x="700798" y="149847"/>
                  </a:lnTo>
                  <a:lnTo>
                    <a:pt x="675640" y="171450"/>
                  </a:lnTo>
                  <a:lnTo>
                    <a:pt x="673100" y="171450"/>
                  </a:lnTo>
                  <a:lnTo>
                    <a:pt x="679450" y="134620"/>
                  </a:lnTo>
                  <a:lnTo>
                    <a:pt x="562610" y="134620"/>
                  </a:lnTo>
                  <a:lnTo>
                    <a:pt x="511810" y="422910"/>
                  </a:lnTo>
                  <a:lnTo>
                    <a:pt x="629920" y="422910"/>
                  </a:lnTo>
                  <a:lnTo>
                    <a:pt x="655320" y="273050"/>
                  </a:lnTo>
                  <a:lnTo>
                    <a:pt x="662698" y="247738"/>
                  </a:lnTo>
                  <a:lnTo>
                    <a:pt x="676262" y="226695"/>
                  </a:lnTo>
                  <a:lnTo>
                    <a:pt x="697458" y="212331"/>
                  </a:lnTo>
                  <a:lnTo>
                    <a:pt x="727710" y="207010"/>
                  </a:lnTo>
                  <a:lnTo>
                    <a:pt x="759231" y="214972"/>
                  </a:lnTo>
                  <a:lnTo>
                    <a:pt x="771359" y="234480"/>
                  </a:lnTo>
                  <a:lnTo>
                    <a:pt x="771817" y="258991"/>
                  </a:lnTo>
                  <a:lnTo>
                    <a:pt x="768350" y="281940"/>
                  </a:lnTo>
                  <a:lnTo>
                    <a:pt x="742950" y="422910"/>
                  </a:lnTo>
                  <a:lnTo>
                    <a:pt x="859790" y="422910"/>
                  </a:lnTo>
                  <a:lnTo>
                    <a:pt x="891540" y="245110"/>
                  </a:lnTo>
                  <a:lnTo>
                    <a:pt x="893318" y="196456"/>
                  </a:lnTo>
                  <a:close/>
                </a:path>
                <a:path w="1955800" h="433070">
                  <a:moveTo>
                    <a:pt x="1192530" y="142240"/>
                  </a:moveTo>
                  <a:lnTo>
                    <a:pt x="1175639" y="134848"/>
                  </a:lnTo>
                  <a:lnTo>
                    <a:pt x="1157439" y="129705"/>
                  </a:lnTo>
                  <a:lnTo>
                    <a:pt x="1138047" y="126707"/>
                  </a:lnTo>
                  <a:lnTo>
                    <a:pt x="1117600" y="125730"/>
                  </a:lnTo>
                  <a:lnTo>
                    <a:pt x="1067308" y="130873"/>
                  </a:lnTo>
                  <a:lnTo>
                    <a:pt x="1020559" y="145630"/>
                  </a:lnTo>
                  <a:lnTo>
                    <a:pt x="979170" y="169075"/>
                  </a:lnTo>
                  <a:lnTo>
                    <a:pt x="944968" y="200240"/>
                  </a:lnTo>
                  <a:lnTo>
                    <a:pt x="919797" y="238188"/>
                  </a:lnTo>
                  <a:lnTo>
                    <a:pt x="905510" y="281940"/>
                  </a:lnTo>
                  <a:lnTo>
                    <a:pt x="904709" y="323570"/>
                  </a:lnTo>
                  <a:lnTo>
                    <a:pt x="916508" y="360070"/>
                  </a:lnTo>
                  <a:lnTo>
                    <a:pt x="939317" y="390372"/>
                  </a:lnTo>
                  <a:lnTo>
                    <a:pt x="971537" y="413372"/>
                  </a:lnTo>
                  <a:lnTo>
                    <a:pt x="1011605" y="427964"/>
                  </a:lnTo>
                  <a:lnTo>
                    <a:pt x="1057910" y="433070"/>
                  </a:lnTo>
                  <a:lnTo>
                    <a:pt x="1079792" y="432104"/>
                  </a:lnTo>
                  <a:lnTo>
                    <a:pt x="1123086" y="423964"/>
                  </a:lnTo>
                  <a:lnTo>
                    <a:pt x="1159510" y="330200"/>
                  </a:lnTo>
                  <a:lnTo>
                    <a:pt x="1145133" y="338543"/>
                  </a:lnTo>
                  <a:lnTo>
                    <a:pt x="1129347" y="344487"/>
                  </a:lnTo>
                  <a:lnTo>
                    <a:pt x="1113066" y="348068"/>
                  </a:lnTo>
                  <a:lnTo>
                    <a:pt x="1097280" y="349250"/>
                  </a:lnTo>
                  <a:lnTo>
                    <a:pt x="1064933" y="344233"/>
                  </a:lnTo>
                  <a:lnTo>
                    <a:pt x="1041400" y="330047"/>
                  </a:lnTo>
                  <a:lnTo>
                    <a:pt x="1028331" y="308000"/>
                  </a:lnTo>
                  <a:lnTo>
                    <a:pt x="1027430" y="279400"/>
                  </a:lnTo>
                  <a:lnTo>
                    <a:pt x="1038161" y="251142"/>
                  </a:lnTo>
                  <a:lnTo>
                    <a:pt x="1059014" y="228612"/>
                  </a:lnTo>
                  <a:lnTo>
                    <a:pt x="1087247" y="213690"/>
                  </a:lnTo>
                  <a:lnTo>
                    <a:pt x="1120140" y="208280"/>
                  </a:lnTo>
                  <a:lnTo>
                    <a:pt x="1136561" y="209854"/>
                  </a:lnTo>
                  <a:lnTo>
                    <a:pt x="1151572" y="214160"/>
                  </a:lnTo>
                  <a:lnTo>
                    <a:pt x="1165136" y="220611"/>
                  </a:lnTo>
                  <a:lnTo>
                    <a:pt x="1177290" y="228600"/>
                  </a:lnTo>
                  <a:lnTo>
                    <a:pt x="1192530" y="142240"/>
                  </a:lnTo>
                  <a:close/>
                </a:path>
                <a:path w="1955800" h="433070">
                  <a:moveTo>
                    <a:pt x="1580756" y="234073"/>
                  </a:moveTo>
                  <a:lnTo>
                    <a:pt x="1567027" y="196100"/>
                  </a:lnTo>
                  <a:lnTo>
                    <a:pt x="1540827" y="165900"/>
                  </a:lnTo>
                  <a:lnTo>
                    <a:pt x="1504238" y="143840"/>
                  </a:lnTo>
                  <a:lnTo>
                    <a:pt x="1459395" y="130327"/>
                  </a:lnTo>
                  <a:lnTo>
                    <a:pt x="1456690" y="130086"/>
                  </a:lnTo>
                  <a:lnTo>
                    <a:pt x="1456690" y="279400"/>
                  </a:lnTo>
                  <a:lnTo>
                    <a:pt x="1447114" y="305066"/>
                  </a:lnTo>
                  <a:lnTo>
                    <a:pt x="1428750" y="325602"/>
                  </a:lnTo>
                  <a:lnTo>
                    <a:pt x="1402753" y="339229"/>
                  </a:lnTo>
                  <a:lnTo>
                    <a:pt x="1370330" y="344170"/>
                  </a:lnTo>
                  <a:lnTo>
                    <a:pt x="1338948" y="339229"/>
                  </a:lnTo>
                  <a:lnTo>
                    <a:pt x="1317459" y="325602"/>
                  </a:lnTo>
                  <a:lnTo>
                    <a:pt x="1306207" y="305066"/>
                  </a:lnTo>
                  <a:lnTo>
                    <a:pt x="1305560" y="279400"/>
                  </a:lnTo>
                  <a:lnTo>
                    <a:pt x="1315123" y="254279"/>
                  </a:lnTo>
                  <a:lnTo>
                    <a:pt x="1333500" y="233680"/>
                  </a:lnTo>
                  <a:lnTo>
                    <a:pt x="1359484" y="219760"/>
                  </a:lnTo>
                  <a:lnTo>
                    <a:pt x="1391920" y="214630"/>
                  </a:lnTo>
                  <a:lnTo>
                    <a:pt x="1423289" y="219760"/>
                  </a:lnTo>
                  <a:lnTo>
                    <a:pt x="1444777" y="233680"/>
                  </a:lnTo>
                  <a:lnTo>
                    <a:pt x="1456029" y="254279"/>
                  </a:lnTo>
                  <a:lnTo>
                    <a:pt x="1456690" y="279400"/>
                  </a:lnTo>
                  <a:lnTo>
                    <a:pt x="1456690" y="130086"/>
                  </a:lnTo>
                  <a:lnTo>
                    <a:pt x="1408430" y="125730"/>
                  </a:lnTo>
                  <a:lnTo>
                    <a:pt x="1355877" y="130327"/>
                  </a:lnTo>
                  <a:lnTo>
                    <a:pt x="1306347" y="143840"/>
                  </a:lnTo>
                  <a:lnTo>
                    <a:pt x="1262062" y="165900"/>
                  </a:lnTo>
                  <a:lnTo>
                    <a:pt x="1225169" y="196100"/>
                  </a:lnTo>
                  <a:lnTo>
                    <a:pt x="1197876" y="234073"/>
                  </a:lnTo>
                  <a:lnTo>
                    <a:pt x="1182370" y="279400"/>
                  </a:lnTo>
                  <a:lnTo>
                    <a:pt x="1181582" y="324739"/>
                  </a:lnTo>
                  <a:lnTo>
                    <a:pt x="1181569" y="325183"/>
                  </a:lnTo>
                  <a:lnTo>
                    <a:pt x="1195489" y="363270"/>
                  </a:lnTo>
                  <a:lnTo>
                    <a:pt x="1221892" y="393382"/>
                  </a:lnTo>
                  <a:lnTo>
                    <a:pt x="1258557" y="415251"/>
                  </a:lnTo>
                  <a:lnTo>
                    <a:pt x="1303274" y="428574"/>
                  </a:lnTo>
                  <a:lnTo>
                    <a:pt x="1353820" y="433070"/>
                  </a:lnTo>
                  <a:lnTo>
                    <a:pt x="1405445" y="428574"/>
                  </a:lnTo>
                  <a:lnTo>
                    <a:pt x="1406131" y="428574"/>
                  </a:lnTo>
                  <a:lnTo>
                    <a:pt x="1456169" y="414972"/>
                  </a:lnTo>
                  <a:lnTo>
                    <a:pt x="1500657" y="392912"/>
                  </a:lnTo>
                  <a:lnTo>
                    <a:pt x="1537639" y="362712"/>
                  </a:lnTo>
                  <a:lnTo>
                    <a:pt x="1550898" y="344170"/>
                  </a:lnTo>
                  <a:lnTo>
                    <a:pt x="1564805" y="324739"/>
                  </a:lnTo>
                  <a:lnTo>
                    <a:pt x="1579880" y="279400"/>
                  </a:lnTo>
                  <a:lnTo>
                    <a:pt x="1580756" y="234073"/>
                  </a:lnTo>
                  <a:close/>
                </a:path>
                <a:path w="1955800" h="433070">
                  <a:moveTo>
                    <a:pt x="1955596" y="196456"/>
                  </a:moveTo>
                  <a:lnTo>
                    <a:pt x="1940242" y="158750"/>
                  </a:lnTo>
                  <a:lnTo>
                    <a:pt x="1906308" y="134391"/>
                  </a:lnTo>
                  <a:lnTo>
                    <a:pt x="1851660" y="125730"/>
                  </a:lnTo>
                  <a:lnTo>
                    <a:pt x="1818614" y="128054"/>
                  </a:lnTo>
                  <a:lnTo>
                    <a:pt x="1789264" y="135737"/>
                  </a:lnTo>
                  <a:lnTo>
                    <a:pt x="1762531" y="149847"/>
                  </a:lnTo>
                  <a:lnTo>
                    <a:pt x="1737360" y="171450"/>
                  </a:lnTo>
                  <a:lnTo>
                    <a:pt x="1736090" y="171450"/>
                  </a:lnTo>
                  <a:lnTo>
                    <a:pt x="1742440" y="134620"/>
                  </a:lnTo>
                  <a:lnTo>
                    <a:pt x="1624330" y="134620"/>
                  </a:lnTo>
                  <a:lnTo>
                    <a:pt x="1573530" y="422910"/>
                  </a:lnTo>
                  <a:lnTo>
                    <a:pt x="1691640" y="422910"/>
                  </a:lnTo>
                  <a:lnTo>
                    <a:pt x="1718310" y="273050"/>
                  </a:lnTo>
                  <a:lnTo>
                    <a:pt x="1725688" y="247738"/>
                  </a:lnTo>
                  <a:lnTo>
                    <a:pt x="1739265" y="226695"/>
                  </a:lnTo>
                  <a:lnTo>
                    <a:pt x="1760448" y="212331"/>
                  </a:lnTo>
                  <a:lnTo>
                    <a:pt x="1790700" y="207010"/>
                  </a:lnTo>
                  <a:lnTo>
                    <a:pt x="1822208" y="214972"/>
                  </a:lnTo>
                  <a:lnTo>
                    <a:pt x="1834197" y="234480"/>
                  </a:lnTo>
                  <a:lnTo>
                    <a:pt x="1834273" y="258991"/>
                  </a:lnTo>
                  <a:lnTo>
                    <a:pt x="1830070" y="281940"/>
                  </a:lnTo>
                  <a:lnTo>
                    <a:pt x="1805940" y="422910"/>
                  </a:lnTo>
                  <a:lnTo>
                    <a:pt x="1922780" y="422910"/>
                  </a:lnTo>
                  <a:lnTo>
                    <a:pt x="1954530" y="245110"/>
                  </a:lnTo>
                  <a:lnTo>
                    <a:pt x="1955596" y="196456"/>
                  </a:lnTo>
                  <a:close/>
                </a:path>
              </a:pathLst>
            </a:custGeom>
            <a:solidFill>
              <a:srgbClr val="1967BA"/>
            </a:solidFill>
          </p:spPr>
          <p:txBody>
            <a:bodyPr wrap="square" lIns="0" tIns="0" rIns="0" bIns="0" rtlCol="0"/>
            <a:lstStyle/>
            <a:p>
              <a:endParaRPr/>
            </a:p>
          </p:txBody>
        </p:sp>
        <p:sp>
          <p:nvSpPr>
            <p:cNvPr id="54" name="object 54"/>
            <p:cNvSpPr/>
            <p:nvPr/>
          </p:nvSpPr>
          <p:spPr>
            <a:xfrm>
              <a:off x="640080" y="9503409"/>
              <a:ext cx="1920239" cy="0"/>
            </a:xfrm>
            <a:custGeom>
              <a:avLst/>
              <a:gdLst/>
              <a:ahLst/>
              <a:cxnLst/>
              <a:rect l="l" t="t" r="r" b="b"/>
              <a:pathLst>
                <a:path w="1920239">
                  <a:moveTo>
                    <a:pt x="0" y="0"/>
                  </a:moveTo>
                  <a:lnTo>
                    <a:pt x="1920239" y="0"/>
                  </a:lnTo>
                </a:path>
              </a:pathLst>
            </a:custGeom>
            <a:ln w="21205">
              <a:solidFill>
                <a:srgbClr val="1967BA"/>
              </a:solidFill>
            </a:ln>
          </p:spPr>
          <p:txBody>
            <a:bodyPr wrap="square" lIns="0" tIns="0" rIns="0" bIns="0" rtlCol="0"/>
            <a:lstStyle/>
            <a:p>
              <a:endParaRPr/>
            </a:p>
          </p:txBody>
        </p:sp>
        <p:pic>
          <p:nvPicPr>
            <p:cNvPr id="55" name="object 55"/>
            <p:cNvPicPr/>
            <p:nvPr/>
          </p:nvPicPr>
          <p:blipFill>
            <a:blip r:embed="rId9" cstate="print"/>
            <a:stretch>
              <a:fillRect/>
            </a:stretch>
          </p:blipFill>
          <p:spPr>
            <a:xfrm>
              <a:off x="2578100" y="9091930"/>
              <a:ext cx="86360" cy="74929"/>
            </a:xfrm>
            <a:prstGeom prst="rect">
              <a:avLst/>
            </a:prstGeom>
          </p:spPr>
        </p:pic>
      </p:grpSp>
      <p:pic>
        <p:nvPicPr>
          <p:cNvPr id="56" name="object 56"/>
          <p:cNvPicPr/>
          <p:nvPr/>
        </p:nvPicPr>
        <p:blipFill>
          <a:blip r:embed="rId10" cstate="print"/>
          <a:stretch>
            <a:fillRect/>
          </a:stretch>
        </p:blipFill>
        <p:spPr>
          <a:xfrm>
            <a:off x="0" y="9907269"/>
            <a:ext cx="7556500" cy="4965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5150" y="9328150"/>
            <a:ext cx="1251585" cy="132080"/>
          </a:xfrm>
          <a:prstGeom prst="rect">
            <a:avLst/>
          </a:prstGeom>
        </p:spPr>
        <p:txBody>
          <a:bodyPr vert="horz" wrap="square" lIns="0" tIns="12700" rIns="0" bIns="0" rtlCol="0">
            <a:spAutoFit/>
          </a:bodyPr>
          <a:lstStyle/>
          <a:p>
            <a:pPr marL="12700">
              <a:lnSpc>
                <a:spcPct val="100000"/>
              </a:lnSpc>
              <a:spcBef>
                <a:spcPts val="100"/>
              </a:spcBef>
            </a:pPr>
            <a:r>
              <a:rPr sz="700" spc="85" dirty="0">
                <a:solidFill>
                  <a:srgbClr val="221E1F"/>
                </a:solidFill>
                <a:latin typeface="Gill Sans MT"/>
                <a:cs typeface="Gill Sans MT"/>
              </a:rPr>
              <a:t>©</a:t>
            </a:r>
            <a:r>
              <a:rPr sz="700" spc="15" dirty="0">
                <a:solidFill>
                  <a:srgbClr val="221E1F"/>
                </a:solidFill>
                <a:latin typeface="Gill Sans MT"/>
                <a:cs typeface="Gill Sans MT"/>
              </a:rPr>
              <a:t> </a:t>
            </a:r>
            <a:r>
              <a:rPr sz="700" dirty="0">
                <a:solidFill>
                  <a:srgbClr val="221E1F"/>
                </a:solidFill>
                <a:latin typeface="Gill Sans MT"/>
                <a:cs typeface="Gill Sans MT"/>
              </a:rPr>
              <a:t>Ancon</a:t>
            </a:r>
            <a:r>
              <a:rPr sz="700" spc="20" dirty="0">
                <a:solidFill>
                  <a:srgbClr val="221E1F"/>
                </a:solidFill>
                <a:latin typeface="Gill Sans MT"/>
                <a:cs typeface="Gill Sans MT"/>
              </a:rPr>
              <a:t> </a:t>
            </a:r>
            <a:r>
              <a:rPr sz="700" dirty="0">
                <a:solidFill>
                  <a:srgbClr val="221E1F"/>
                </a:solidFill>
                <a:latin typeface="Gill Sans MT"/>
                <a:cs typeface="Gill Sans MT"/>
              </a:rPr>
              <a:t>Building</a:t>
            </a:r>
            <a:r>
              <a:rPr sz="700" spc="10" dirty="0">
                <a:solidFill>
                  <a:srgbClr val="221E1F"/>
                </a:solidFill>
                <a:latin typeface="Gill Sans MT"/>
                <a:cs typeface="Gill Sans MT"/>
              </a:rPr>
              <a:t> </a:t>
            </a:r>
            <a:r>
              <a:rPr sz="700" dirty="0">
                <a:solidFill>
                  <a:srgbClr val="221E1F"/>
                </a:solidFill>
                <a:latin typeface="Gill Sans MT"/>
                <a:cs typeface="Gill Sans MT"/>
              </a:rPr>
              <a:t>Products</a:t>
            </a:r>
            <a:r>
              <a:rPr sz="700" spc="25" dirty="0">
                <a:solidFill>
                  <a:srgbClr val="221E1F"/>
                </a:solidFill>
                <a:latin typeface="Gill Sans MT"/>
                <a:cs typeface="Gill Sans MT"/>
              </a:rPr>
              <a:t> </a:t>
            </a:r>
            <a:r>
              <a:rPr sz="700" spc="-20" dirty="0">
                <a:solidFill>
                  <a:srgbClr val="221E1F"/>
                </a:solidFill>
                <a:latin typeface="Gill Sans MT"/>
                <a:cs typeface="Gill Sans MT"/>
              </a:rPr>
              <a:t>2015</a:t>
            </a:r>
            <a:endParaRPr sz="700">
              <a:latin typeface="Gill Sans MT"/>
              <a:cs typeface="Gill Sans MT"/>
            </a:endParaRPr>
          </a:p>
        </p:txBody>
      </p:sp>
      <p:sp>
        <p:nvSpPr>
          <p:cNvPr id="3" name="object 3"/>
          <p:cNvSpPr txBox="1"/>
          <p:nvPr/>
        </p:nvSpPr>
        <p:spPr>
          <a:xfrm>
            <a:off x="2722879" y="8249919"/>
            <a:ext cx="4566285" cy="207010"/>
          </a:xfrm>
          <a:prstGeom prst="rect">
            <a:avLst/>
          </a:prstGeom>
        </p:spPr>
        <p:txBody>
          <a:bodyPr vert="horz" wrap="square" lIns="0" tIns="16510" rIns="0" bIns="0" rtlCol="0">
            <a:spAutoFit/>
          </a:bodyPr>
          <a:lstStyle/>
          <a:p>
            <a:pPr marL="12700" marR="5080">
              <a:lnSpc>
                <a:spcPts val="710"/>
              </a:lnSpc>
              <a:spcBef>
                <a:spcPts val="130"/>
              </a:spcBef>
            </a:pPr>
            <a:r>
              <a:rPr sz="600" spc="20" dirty="0">
                <a:solidFill>
                  <a:srgbClr val="221E1F"/>
                </a:solidFill>
                <a:latin typeface="Gill Sans MT"/>
                <a:cs typeface="Gill Sans MT"/>
              </a:rPr>
              <a:t>The</a:t>
            </a:r>
            <a:r>
              <a:rPr sz="600" spc="15" dirty="0">
                <a:solidFill>
                  <a:srgbClr val="221E1F"/>
                </a:solidFill>
                <a:latin typeface="Gill Sans MT"/>
                <a:cs typeface="Gill Sans MT"/>
              </a:rPr>
              <a:t> </a:t>
            </a:r>
            <a:r>
              <a:rPr sz="600" spc="10" dirty="0">
                <a:solidFill>
                  <a:srgbClr val="221E1F"/>
                </a:solidFill>
                <a:latin typeface="Gill Sans MT"/>
                <a:cs typeface="Gill Sans MT"/>
              </a:rPr>
              <a:t>construction</a:t>
            </a:r>
            <a:r>
              <a:rPr sz="600" spc="20" dirty="0">
                <a:solidFill>
                  <a:srgbClr val="221E1F"/>
                </a:solidFill>
                <a:latin typeface="Gill Sans MT"/>
                <a:cs typeface="Gill Sans MT"/>
              </a:rPr>
              <a:t> applications</a:t>
            </a:r>
            <a:r>
              <a:rPr sz="600" spc="35" dirty="0">
                <a:solidFill>
                  <a:srgbClr val="221E1F"/>
                </a:solidFill>
                <a:latin typeface="Gill Sans MT"/>
                <a:cs typeface="Gill Sans MT"/>
              </a:rPr>
              <a:t> </a:t>
            </a:r>
            <a:r>
              <a:rPr sz="600" spc="20" dirty="0">
                <a:solidFill>
                  <a:srgbClr val="221E1F"/>
                </a:solidFill>
                <a:latin typeface="Gill Sans MT"/>
                <a:cs typeface="Gill Sans MT"/>
              </a:rPr>
              <a:t>and details</a:t>
            </a:r>
            <a:r>
              <a:rPr sz="600" spc="10" dirty="0">
                <a:solidFill>
                  <a:srgbClr val="221E1F"/>
                </a:solidFill>
                <a:latin typeface="Gill Sans MT"/>
                <a:cs typeface="Gill Sans MT"/>
              </a:rPr>
              <a:t> </a:t>
            </a:r>
            <a:r>
              <a:rPr sz="600" spc="20" dirty="0">
                <a:solidFill>
                  <a:srgbClr val="221E1F"/>
                </a:solidFill>
                <a:latin typeface="Gill Sans MT"/>
                <a:cs typeface="Gill Sans MT"/>
              </a:rPr>
              <a:t>provided</a:t>
            </a:r>
            <a:r>
              <a:rPr sz="600" spc="30" dirty="0">
                <a:solidFill>
                  <a:srgbClr val="221E1F"/>
                </a:solidFill>
                <a:latin typeface="Gill Sans MT"/>
                <a:cs typeface="Gill Sans MT"/>
              </a:rPr>
              <a:t> </a:t>
            </a:r>
            <a:r>
              <a:rPr sz="600" spc="20" dirty="0">
                <a:solidFill>
                  <a:srgbClr val="221E1F"/>
                </a:solidFill>
                <a:latin typeface="Gill Sans MT"/>
                <a:cs typeface="Gill Sans MT"/>
              </a:rPr>
              <a:t>in</a:t>
            </a:r>
            <a:r>
              <a:rPr sz="600" spc="30" dirty="0">
                <a:solidFill>
                  <a:srgbClr val="221E1F"/>
                </a:solidFill>
                <a:latin typeface="Gill Sans MT"/>
                <a:cs typeface="Gill Sans MT"/>
              </a:rPr>
              <a:t> </a:t>
            </a:r>
            <a:r>
              <a:rPr sz="600" spc="20" dirty="0">
                <a:solidFill>
                  <a:srgbClr val="221E1F"/>
                </a:solidFill>
                <a:latin typeface="Gill Sans MT"/>
                <a:cs typeface="Gill Sans MT"/>
              </a:rPr>
              <a:t>this</a:t>
            </a:r>
            <a:r>
              <a:rPr sz="600" spc="25" dirty="0">
                <a:solidFill>
                  <a:srgbClr val="221E1F"/>
                </a:solidFill>
                <a:latin typeface="Gill Sans MT"/>
                <a:cs typeface="Gill Sans MT"/>
              </a:rPr>
              <a:t> </a:t>
            </a:r>
            <a:r>
              <a:rPr sz="600" spc="10" dirty="0">
                <a:solidFill>
                  <a:srgbClr val="221E1F"/>
                </a:solidFill>
                <a:latin typeface="Gill Sans MT"/>
                <a:cs typeface="Gill Sans MT"/>
              </a:rPr>
              <a:t>literature</a:t>
            </a:r>
            <a:r>
              <a:rPr sz="600" spc="20" dirty="0">
                <a:solidFill>
                  <a:srgbClr val="221E1F"/>
                </a:solidFill>
                <a:latin typeface="Gill Sans MT"/>
                <a:cs typeface="Gill Sans MT"/>
              </a:rPr>
              <a:t> are</a:t>
            </a:r>
            <a:r>
              <a:rPr sz="600" spc="30" dirty="0">
                <a:solidFill>
                  <a:srgbClr val="221E1F"/>
                </a:solidFill>
                <a:latin typeface="Gill Sans MT"/>
                <a:cs typeface="Gill Sans MT"/>
              </a:rPr>
              <a:t> </a:t>
            </a:r>
            <a:r>
              <a:rPr sz="600" spc="20" dirty="0">
                <a:solidFill>
                  <a:srgbClr val="221E1F"/>
                </a:solidFill>
                <a:latin typeface="Gill Sans MT"/>
                <a:cs typeface="Gill Sans MT"/>
              </a:rPr>
              <a:t>indicative</a:t>
            </a:r>
            <a:r>
              <a:rPr sz="600" spc="15" dirty="0">
                <a:solidFill>
                  <a:srgbClr val="221E1F"/>
                </a:solidFill>
                <a:latin typeface="Gill Sans MT"/>
                <a:cs typeface="Gill Sans MT"/>
              </a:rPr>
              <a:t> </a:t>
            </a:r>
            <a:r>
              <a:rPr sz="600" spc="20" dirty="0">
                <a:solidFill>
                  <a:srgbClr val="221E1F"/>
                </a:solidFill>
                <a:latin typeface="Gill Sans MT"/>
                <a:cs typeface="Gill Sans MT"/>
              </a:rPr>
              <a:t>only. In</a:t>
            </a:r>
            <a:r>
              <a:rPr sz="600" spc="15" dirty="0">
                <a:solidFill>
                  <a:srgbClr val="221E1F"/>
                </a:solidFill>
                <a:latin typeface="Gill Sans MT"/>
                <a:cs typeface="Gill Sans MT"/>
              </a:rPr>
              <a:t> </a:t>
            </a:r>
            <a:r>
              <a:rPr sz="600" spc="20" dirty="0">
                <a:solidFill>
                  <a:srgbClr val="221E1F"/>
                </a:solidFill>
                <a:latin typeface="Gill Sans MT"/>
                <a:cs typeface="Gill Sans MT"/>
              </a:rPr>
              <a:t>every</a:t>
            </a:r>
            <a:r>
              <a:rPr sz="600" spc="25" dirty="0">
                <a:solidFill>
                  <a:srgbClr val="221E1F"/>
                </a:solidFill>
                <a:latin typeface="Gill Sans MT"/>
                <a:cs typeface="Gill Sans MT"/>
              </a:rPr>
              <a:t> </a:t>
            </a:r>
            <a:r>
              <a:rPr sz="600" spc="20" dirty="0">
                <a:solidFill>
                  <a:srgbClr val="221E1F"/>
                </a:solidFill>
                <a:latin typeface="Gill Sans MT"/>
                <a:cs typeface="Gill Sans MT"/>
              </a:rPr>
              <a:t>case,</a:t>
            </a:r>
            <a:r>
              <a:rPr sz="600" spc="30" dirty="0">
                <a:solidFill>
                  <a:srgbClr val="221E1F"/>
                </a:solidFill>
                <a:latin typeface="Gill Sans MT"/>
                <a:cs typeface="Gill Sans MT"/>
              </a:rPr>
              <a:t> </a:t>
            </a:r>
            <a:r>
              <a:rPr sz="600" spc="10" dirty="0">
                <a:solidFill>
                  <a:srgbClr val="221E1F"/>
                </a:solidFill>
                <a:latin typeface="Gill Sans MT"/>
                <a:cs typeface="Gill Sans MT"/>
              </a:rPr>
              <a:t>project</a:t>
            </a:r>
            <a:r>
              <a:rPr sz="600" spc="25" dirty="0">
                <a:solidFill>
                  <a:srgbClr val="221E1F"/>
                </a:solidFill>
                <a:latin typeface="Gill Sans MT"/>
                <a:cs typeface="Gill Sans MT"/>
              </a:rPr>
              <a:t> </a:t>
            </a:r>
            <a:r>
              <a:rPr sz="600" spc="10" dirty="0">
                <a:solidFill>
                  <a:srgbClr val="221E1F"/>
                </a:solidFill>
                <a:latin typeface="Gill Sans MT"/>
                <a:cs typeface="Gill Sans MT"/>
              </a:rPr>
              <a:t>working</a:t>
            </a:r>
            <a:r>
              <a:rPr sz="600" spc="20" dirty="0">
                <a:solidFill>
                  <a:srgbClr val="221E1F"/>
                </a:solidFill>
                <a:latin typeface="Gill Sans MT"/>
                <a:cs typeface="Gill Sans MT"/>
              </a:rPr>
              <a:t> details</a:t>
            </a:r>
            <a:r>
              <a:rPr sz="600" spc="25" dirty="0">
                <a:solidFill>
                  <a:srgbClr val="221E1F"/>
                </a:solidFill>
                <a:latin typeface="Gill Sans MT"/>
                <a:cs typeface="Gill Sans MT"/>
              </a:rPr>
              <a:t> </a:t>
            </a:r>
            <a:r>
              <a:rPr sz="600" spc="20" dirty="0">
                <a:solidFill>
                  <a:srgbClr val="221E1F"/>
                </a:solidFill>
                <a:latin typeface="Gill Sans MT"/>
                <a:cs typeface="Gill Sans MT"/>
              </a:rPr>
              <a:t>should</a:t>
            </a:r>
            <a:r>
              <a:rPr sz="600" spc="35" dirty="0">
                <a:solidFill>
                  <a:srgbClr val="221E1F"/>
                </a:solidFill>
                <a:latin typeface="Gill Sans MT"/>
                <a:cs typeface="Gill Sans MT"/>
              </a:rPr>
              <a:t> </a:t>
            </a:r>
            <a:r>
              <a:rPr sz="600" spc="-25" dirty="0">
                <a:solidFill>
                  <a:srgbClr val="221E1F"/>
                </a:solidFill>
                <a:latin typeface="Gill Sans MT"/>
                <a:cs typeface="Gill Sans MT"/>
              </a:rPr>
              <a:t>be</a:t>
            </a:r>
            <a:r>
              <a:rPr sz="600" spc="500" dirty="0">
                <a:solidFill>
                  <a:srgbClr val="221E1F"/>
                </a:solidFill>
                <a:latin typeface="Gill Sans MT"/>
                <a:cs typeface="Gill Sans MT"/>
              </a:rPr>
              <a:t> </a:t>
            </a:r>
            <a:r>
              <a:rPr sz="600" spc="10" dirty="0">
                <a:solidFill>
                  <a:srgbClr val="221E1F"/>
                </a:solidFill>
                <a:latin typeface="Gill Sans MT"/>
                <a:cs typeface="Gill Sans MT"/>
              </a:rPr>
              <a:t>entrusted</a:t>
            </a:r>
            <a:r>
              <a:rPr sz="600" spc="114" dirty="0">
                <a:solidFill>
                  <a:srgbClr val="221E1F"/>
                </a:solidFill>
                <a:latin typeface="Gill Sans MT"/>
                <a:cs typeface="Gill Sans MT"/>
              </a:rPr>
              <a:t> </a:t>
            </a:r>
            <a:r>
              <a:rPr sz="600" spc="10" dirty="0">
                <a:solidFill>
                  <a:srgbClr val="221E1F"/>
                </a:solidFill>
                <a:latin typeface="Gill Sans MT"/>
                <a:cs typeface="Gill Sans MT"/>
              </a:rPr>
              <a:t>to</a:t>
            </a:r>
            <a:r>
              <a:rPr sz="600" spc="85" dirty="0">
                <a:solidFill>
                  <a:srgbClr val="221E1F"/>
                </a:solidFill>
                <a:latin typeface="Gill Sans MT"/>
                <a:cs typeface="Gill Sans MT"/>
              </a:rPr>
              <a:t> </a:t>
            </a:r>
            <a:r>
              <a:rPr sz="600" spc="10" dirty="0">
                <a:solidFill>
                  <a:srgbClr val="221E1F"/>
                </a:solidFill>
                <a:latin typeface="Gill Sans MT"/>
                <a:cs typeface="Gill Sans MT"/>
              </a:rPr>
              <a:t>appropriately</a:t>
            </a:r>
            <a:r>
              <a:rPr sz="600" spc="100" dirty="0">
                <a:solidFill>
                  <a:srgbClr val="221E1F"/>
                </a:solidFill>
                <a:latin typeface="Gill Sans MT"/>
                <a:cs typeface="Gill Sans MT"/>
              </a:rPr>
              <a:t> </a:t>
            </a:r>
            <a:r>
              <a:rPr sz="600" spc="10" dirty="0">
                <a:solidFill>
                  <a:srgbClr val="221E1F"/>
                </a:solidFill>
                <a:latin typeface="Gill Sans MT"/>
                <a:cs typeface="Gill Sans MT"/>
              </a:rPr>
              <a:t>qualified</a:t>
            </a:r>
            <a:r>
              <a:rPr sz="600" spc="105" dirty="0">
                <a:solidFill>
                  <a:srgbClr val="221E1F"/>
                </a:solidFill>
                <a:latin typeface="Gill Sans MT"/>
                <a:cs typeface="Gill Sans MT"/>
              </a:rPr>
              <a:t> </a:t>
            </a:r>
            <a:r>
              <a:rPr sz="600" spc="10" dirty="0">
                <a:solidFill>
                  <a:srgbClr val="221E1F"/>
                </a:solidFill>
                <a:latin typeface="Gill Sans MT"/>
                <a:cs typeface="Gill Sans MT"/>
              </a:rPr>
              <a:t>and</a:t>
            </a:r>
            <a:r>
              <a:rPr sz="600" spc="90" dirty="0">
                <a:solidFill>
                  <a:srgbClr val="221E1F"/>
                </a:solidFill>
                <a:latin typeface="Gill Sans MT"/>
                <a:cs typeface="Gill Sans MT"/>
              </a:rPr>
              <a:t> </a:t>
            </a:r>
            <a:r>
              <a:rPr sz="600" spc="10" dirty="0">
                <a:solidFill>
                  <a:srgbClr val="221E1F"/>
                </a:solidFill>
                <a:latin typeface="Gill Sans MT"/>
                <a:cs typeface="Gill Sans MT"/>
              </a:rPr>
              <a:t>experienced</a:t>
            </a:r>
            <a:r>
              <a:rPr sz="600" spc="90" dirty="0">
                <a:solidFill>
                  <a:srgbClr val="221E1F"/>
                </a:solidFill>
                <a:latin typeface="Gill Sans MT"/>
                <a:cs typeface="Gill Sans MT"/>
              </a:rPr>
              <a:t> </a:t>
            </a:r>
            <a:r>
              <a:rPr sz="600" spc="-10" dirty="0">
                <a:solidFill>
                  <a:srgbClr val="221E1F"/>
                </a:solidFill>
                <a:latin typeface="Gill Sans MT"/>
                <a:cs typeface="Gill Sans MT"/>
              </a:rPr>
              <a:t>persons.</a:t>
            </a:r>
            <a:endParaRPr sz="600">
              <a:latin typeface="Gill Sans MT"/>
              <a:cs typeface="Gill Sans MT"/>
            </a:endParaRPr>
          </a:p>
        </p:txBody>
      </p:sp>
      <p:sp>
        <p:nvSpPr>
          <p:cNvPr id="4" name="object 4"/>
          <p:cNvSpPr txBox="1"/>
          <p:nvPr/>
        </p:nvSpPr>
        <p:spPr>
          <a:xfrm>
            <a:off x="2722879" y="8520430"/>
            <a:ext cx="4598670" cy="207010"/>
          </a:xfrm>
          <a:prstGeom prst="rect">
            <a:avLst/>
          </a:prstGeom>
        </p:spPr>
        <p:txBody>
          <a:bodyPr vert="horz" wrap="square" lIns="0" tIns="12700" rIns="0" bIns="0" rtlCol="0">
            <a:spAutoFit/>
          </a:bodyPr>
          <a:lstStyle/>
          <a:p>
            <a:pPr marL="12700" marR="5080">
              <a:lnSpc>
                <a:spcPct val="100000"/>
              </a:lnSpc>
              <a:spcBef>
                <a:spcPts val="100"/>
              </a:spcBef>
            </a:pPr>
            <a:r>
              <a:rPr sz="600" dirty="0">
                <a:solidFill>
                  <a:srgbClr val="221E1F"/>
                </a:solidFill>
                <a:latin typeface="Gill Sans MT"/>
                <a:cs typeface="Gill Sans MT"/>
              </a:rPr>
              <a:t>Whilst</a:t>
            </a:r>
            <a:r>
              <a:rPr sz="600" spc="110" dirty="0">
                <a:solidFill>
                  <a:srgbClr val="221E1F"/>
                </a:solidFill>
                <a:latin typeface="Gill Sans MT"/>
                <a:cs typeface="Gill Sans MT"/>
              </a:rPr>
              <a:t> </a:t>
            </a:r>
            <a:r>
              <a:rPr sz="600" dirty="0">
                <a:solidFill>
                  <a:srgbClr val="221E1F"/>
                </a:solidFill>
                <a:latin typeface="Gill Sans MT"/>
                <a:cs typeface="Gill Sans MT"/>
              </a:rPr>
              <a:t>every</a:t>
            </a:r>
            <a:r>
              <a:rPr sz="600" spc="114" dirty="0">
                <a:solidFill>
                  <a:srgbClr val="221E1F"/>
                </a:solidFill>
                <a:latin typeface="Gill Sans MT"/>
                <a:cs typeface="Gill Sans MT"/>
              </a:rPr>
              <a:t> </a:t>
            </a:r>
            <a:r>
              <a:rPr sz="600" dirty="0">
                <a:solidFill>
                  <a:srgbClr val="221E1F"/>
                </a:solidFill>
                <a:latin typeface="Gill Sans MT"/>
                <a:cs typeface="Gill Sans MT"/>
              </a:rPr>
              <a:t>care</a:t>
            </a:r>
            <a:r>
              <a:rPr sz="600" spc="105" dirty="0">
                <a:solidFill>
                  <a:srgbClr val="221E1F"/>
                </a:solidFill>
                <a:latin typeface="Gill Sans MT"/>
                <a:cs typeface="Gill Sans MT"/>
              </a:rPr>
              <a:t> </a:t>
            </a:r>
            <a:r>
              <a:rPr sz="600" spc="50" dirty="0">
                <a:solidFill>
                  <a:srgbClr val="221E1F"/>
                </a:solidFill>
                <a:latin typeface="Gill Sans MT"/>
                <a:cs typeface="Gill Sans MT"/>
              </a:rPr>
              <a:t>has</a:t>
            </a:r>
            <a:r>
              <a:rPr sz="600" spc="95" dirty="0">
                <a:solidFill>
                  <a:srgbClr val="221E1F"/>
                </a:solidFill>
                <a:latin typeface="Gill Sans MT"/>
                <a:cs typeface="Gill Sans MT"/>
              </a:rPr>
              <a:t> </a:t>
            </a:r>
            <a:r>
              <a:rPr sz="600" dirty="0">
                <a:solidFill>
                  <a:srgbClr val="221E1F"/>
                </a:solidFill>
                <a:latin typeface="Gill Sans MT"/>
                <a:cs typeface="Gill Sans MT"/>
              </a:rPr>
              <a:t>been</a:t>
            </a:r>
            <a:r>
              <a:rPr sz="600" spc="120" dirty="0">
                <a:solidFill>
                  <a:srgbClr val="221E1F"/>
                </a:solidFill>
                <a:latin typeface="Gill Sans MT"/>
                <a:cs typeface="Gill Sans MT"/>
              </a:rPr>
              <a:t> </a:t>
            </a:r>
            <a:r>
              <a:rPr sz="600" dirty="0">
                <a:solidFill>
                  <a:srgbClr val="221E1F"/>
                </a:solidFill>
                <a:latin typeface="Gill Sans MT"/>
                <a:cs typeface="Gill Sans MT"/>
              </a:rPr>
              <a:t>exercised</a:t>
            </a:r>
            <a:r>
              <a:rPr sz="600" spc="105" dirty="0">
                <a:solidFill>
                  <a:srgbClr val="221E1F"/>
                </a:solidFill>
                <a:latin typeface="Gill Sans MT"/>
                <a:cs typeface="Gill Sans MT"/>
              </a:rPr>
              <a:t> </a:t>
            </a:r>
            <a:r>
              <a:rPr sz="600" dirty="0">
                <a:solidFill>
                  <a:srgbClr val="221E1F"/>
                </a:solidFill>
                <a:latin typeface="Gill Sans MT"/>
                <a:cs typeface="Gill Sans MT"/>
              </a:rPr>
              <a:t>in</a:t>
            </a:r>
            <a:r>
              <a:rPr sz="600" spc="105" dirty="0">
                <a:solidFill>
                  <a:srgbClr val="221E1F"/>
                </a:solidFill>
                <a:latin typeface="Gill Sans MT"/>
                <a:cs typeface="Gill Sans MT"/>
              </a:rPr>
              <a:t> </a:t>
            </a:r>
            <a:r>
              <a:rPr sz="600" dirty="0">
                <a:solidFill>
                  <a:srgbClr val="221E1F"/>
                </a:solidFill>
                <a:latin typeface="Gill Sans MT"/>
                <a:cs typeface="Gill Sans MT"/>
              </a:rPr>
              <a:t>the</a:t>
            </a:r>
            <a:r>
              <a:rPr sz="600" spc="105" dirty="0">
                <a:solidFill>
                  <a:srgbClr val="221E1F"/>
                </a:solidFill>
                <a:latin typeface="Gill Sans MT"/>
                <a:cs typeface="Gill Sans MT"/>
              </a:rPr>
              <a:t> </a:t>
            </a:r>
            <a:r>
              <a:rPr sz="600" dirty="0">
                <a:solidFill>
                  <a:srgbClr val="221E1F"/>
                </a:solidFill>
                <a:latin typeface="Gill Sans MT"/>
                <a:cs typeface="Gill Sans MT"/>
              </a:rPr>
              <a:t>preparation</a:t>
            </a:r>
            <a:r>
              <a:rPr sz="600" spc="125" dirty="0">
                <a:solidFill>
                  <a:srgbClr val="221E1F"/>
                </a:solidFill>
                <a:latin typeface="Gill Sans MT"/>
                <a:cs typeface="Gill Sans MT"/>
              </a:rPr>
              <a:t> </a:t>
            </a:r>
            <a:r>
              <a:rPr sz="600" dirty="0">
                <a:solidFill>
                  <a:srgbClr val="221E1F"/>
                </a:solidFill>
                <a:latin typeface="Gill Sans MT"/>
                <a:cs typeface="Gill Sans MT"/>
              </a:rPr>
              <a:t>of</a:t>
            </a:r>
            <a:r>
              <a:rPr sz="600" spc="120" dirty="0">
                <a:solidFill>
                  <a:srgbClr val="221E1F"/>
                </a:solidFill>
                <a:latin typeface="Gill Sans MT"/>
                <a:cs typeface="Gill Sans MT"/>
              </a:rPr>
              <a:t> </a:t>
            </a:r>
            <a:r>
              <a:rPr sz="600" dirty="0">
                <a:solidFill>
                  <a:srgbClr val="221E1F"/>
                </a:solidFill>
                <a:latin typeface="Gill Sans MT"/>
                <a:cs typeface="Gill Sans MT"/>
              </a:rPr>
              <a:t>this</a:t>
            </a:r>
            <a:r>
              <a:rPr sz="600" spc="95" dirty="0">
                <a:solidFill>
                  <a:srgbClr val="221E1F"/>
                </a:solidFill>
                <a:latin typeface="Gill Sans MT"/>
                <a:cs typeface="Gill Sans MT"/>
              </a:rPr>
              <a:t> </a:t>
            </a:r>
            <a:r>
              <a:rPr sz="600" dirty="0">
                <a:solidFill>
                  <a:srgbClr val="221E1F"/>
                </a:solidFill>
                <a:latin typeface="Gill Sans MT"/>
                <a:cs typeface="Gill Sans MT"/>
              </a:rPr>
              <a:t>document</a:t>
            </a:r>
            <a:r>
              <a:rPr sz="600" spc="114" dirty="0">
                <a:solidFill>
                  <a:srgbClr val="221E1F"/>
                </a:solidFill>
                <a:latin typeface="Gill Sans MT"/>
                <a:cs typeface="Gill Sans MT"/>
              </a:rPr>
              <a:t> </a:t>
            </a:r>
            <a:r>
              <a:rPr sz="600" dirty="0">
                <a:solidFill>
                  <a:srgbClr val="221E1F"/>
                </a:solidFill>
                <a:latin typeface="Gill Sans MT"/>
                <a:cs typeface="Gill Sans MT"/>
              </a:rPr>
              <a:t>to</a:t>
            </a:r>
            <a:r>
              <a:rPr sz="600" spc="105" dirty="0">
                <a:solidFill>
                  <a:srgbClr val="221E1F"/>
                </a:solidFill>
                <a:latin typeface="Gill Sans MT"/>
                <a:cs typeface="Gill Sans MT"/>
              </a:rPr>
              <a:t> </a:t>
            </a:r>
            <a:r>
              <a:rPr sz="600" dirty="0">
                <a:solidFill>
                  <a:srgbClr val="221E1F"/>
                </a:solidFill>
                <a:latin typeface="Gill Sans MT"/>
                <a:cs typeface="Gill Sans MT"/>
              </a:rPr>
              <a:t>ensure</a:t>
            </a:r>
            <a:r>
              <a:rPr sz="600" spc="120" dirty="0">
                <a:solidFill>
                  <a:srgbClr val="221E1F"/>
                </a:solidFill>
                <a:latin typeface="Gill Sans MT"/>
                <a:cs typeface="Gill Sans MT"/>
              </a:rPr>
              <a:t> </a:t>
            </a:r>
            <a:r>
              <a:rPr sz="600" dirty="0">
                <a:solidFill>
                  <a:srgbClr val="221E1F"/>
                </a:solidFill>
                <a:latin typeface="Gill Sans MT"/>
                <a:cs typeface="Gill Sans MT"/>
              </a:rPr>
              <a:t>that</a:t>
            </a:r>
            <a:r>
              <a:rPr sz="600" spc="135" dirty="0">
                <a:solidFill>
                  <a:srgbClr val="221E1F"/>
                </a:solidFill>
                <a:latin typeface="Gill Sans MT"/>
                <a:cs typeface="Gill Sans MT"/>
              </a:rPr>
              <a:t> </a:t>
            </a:r>
            <a:r>
              <a:rPr sz="600" dirty="0">
                <a:solidFill>
                  <a:srgbClr val="221E1F"/>
                </a:solidFill>
                <a:latin typeface="Gill Sans MT"/>
                <a:cs typeface="Gill Sans MT"/>
              </a:rPr>
              <a:t>any</a:t>
            </a:r>
            <a:r>
              <a:rPr sz="600" spc="130" dirty="0">
                <a:solidFill>
                  <a:srgbClr val="221E1F"/>
                </a:solidFill>
                <a:latin typeface="Gill Sans MT"/>
                <a:cs typeface="Gill Sans MT"/>
              </a:rPr>
              <a:t> </a:t>
            </a:r>
            <a:r>
              <a:rPr sz="600" dirty="0">
                <a:solidFill>
                  <a:srgbClr val="221E1F"/>
                </a:solidFill>
                <a:latin typeface="Gill Sans MT"/>
                <a:cs typeface="Gill Sans MT"/>
              </a:rPr>
              <a:t>advice,</a:t>
            </a:r>
            <a:r>
              <a:rPr sz="600" spc="140" dirty="0">
                <a:solidFill>
                  <a:srgbClr val="221E1F"/>
                </a:solidFill>
                <a:latin typeface="Gill Sans MT"/>
                <a:cs typeface="Gill Sans MT"/>
              </a:rPr>
              <a:t> </a:t>
            </a:r>
            <a:r>
              <a:rPr sz="600" dirty="0">
                <a:solidFill>
                  <a:srgbClr val="221E1F"/>
                </a:solidFill>
                <a:latin typeface="Gill Sans MT"/>
                <a:cs typeface="Gill Sans MT"/>
              </a:rPr>
              <a:t>recommendations</a:t>
            </a:r>
            <a:r>
              <a:rPr sz="600" spc="95" dirty="0">
                <a:solidFill>
                  <a:srgbClr val="221E1F"/>
                </a:solidFill>
                <a:latin typeface="Gill Sans MT"/>
                <a:cs typeface="Gill Sans MT"/>
              </a:rPr>
              <a:t> </a:t>
            </a:r>
            <a:r>
              <a:rPr sz="600" dirty="0">
                <a:solidFill>
                  <a:srgbClr val="221E1F"/>
                </a:solidFill>
                <a:latin typeface="Gill Sans MT"/>
                <a:cs typeface="Gill Sans MT"/>
              </a:rPr>
              <a:t>or</a:t>
            </a:r>
            <a:r>
              <a:rPr sz="600" spc="114" dirty="0">
                <a:solidFill>
                  <a:srgbClr val="221E1F"/>
                </a:solidFill>
                <a:latin typeface="Gill Sans MT"/>
                <a:cs typeface="Gill Sans MT"/>
              </a:rPr>
              <a:t> </a:t>
            </a:r>
            <a:r>
              <a:rPr sz="600" dirty="0">
                <a:solidFill>
                  <a:srgbClr val="221E1F"/>
                </a:solidFill>
                <a:latin typeface="Gill Sans MT"/>
                <a:cs typeface="Gill Sans MT"/>
              </a:rPr>
              <a:t>information</a:t>
            </a:r>
            <a:r>
              <a:rPr sz="600" spc="105" dirty="0">
                <a:solidFill>
                  <a:srgbClr val="221E1F"/>
                </a:solidFill>
                <a:latin typeface="Gill Sans MT"/>
                <a:cs typeface="Gill Sans MT"/>
              </a:rPr>
              <a:t> </a:t>
            </a:r>
            <a:r>
              <a:rPr sz="600" spc="-25" dirty="0">
                <a:solidFill>
                  <a:srgbClr val="221E1F"/>
                </a:solidFill>
                <a:latin typeface="Gill Sans MT"/>
                <a:cs typeface="Gill Sans MT"/>
              </a:rPr>
              <a:t>is</a:t>
            </a:r>
            <a:r>
              <a:rPr sz="600" spc="500" dirty="0">
                <a:solidFill>
                  <a:srgbClr val="221E1F"/>
                </a:solidFill>
                <a:latin typeface="Gill Sans MT"/>
                <a:cs typeface="Gill Sans MT"/>
              </a:rPr>
              <a:t> </a:t>
            </a:r>
            <a:r>
              <a:rPr sz="600" dirty="0">
                <a:solidFill>
                  <a:srgbClr val="221E1F"/>
                </a:solidFill>
                <a:latin typeface="Gill Sans MT"/>
                <a:cs typeface="Gill Sans MT"/>
              </a:rPr>
              <a:t>accurate,</a:t>
            </a:r>
            <a:r>
              <a:rPr sz="600" spc="110" dirty="0">
                <a:solidFill>
                  <a:srgbClr val="221E1F"/>
                </a:solidFill>
                <a:latin typeface="Gill Sans MT"/>
                <a:cs typeface="Gill Sans MT"/>
              </a:rPr>
              <a:t> </a:t>
            </a:r>
            <a:r>
              <a:rPr sz="600" dirty="0">
                <a:solidFill>
                  <a:srgbClr val="221E1F"/>
                </a:solidFill>
                <a:latin typeface="Gill Sans MT"/>
                <a:cs typeface="Gill Sans MT"/>
              </a:rPr>
              <a:t>no</a:t>
            </a:r>
            <a:r>
              <a:rPr sz="600" spc="90" dirty="0">
                <a:solidFill>
                  <a:srgbClr val="221E1F"/>
                </a:solidFill>
                <a:latin typeface="Gill Sans MT"/>
                <a:cs typeface="Gill Sans MT"/>
              </a:rPr>
              <a:t> </a:t>
            </a:r>
            <a:r>
              <a:rPr sz="600" dirty="0">
                <a:solidFill>
                  <a:srgbClr val="221E1F"/>
                </a:solidFill>
                <a:latin typeface="Gill Sans MT"/>
                <a:cs typeface="Gill Sans MT"/>
              </a:rPr>
              <a:t>liability</a:t>
            </a:r>
            <a:r>
              <a:rPr sz="600" spc="120" dirty="0">
                <a:solidFill>
                  <a:srgbClr val="221E1F"/>
                </a:solidFill>
                <a:latin typeface="Gill Sans MT"/>
                <a:cs typeface="Gill Sans MT"/>
              </a:rPr>
              <a:t> </a:t>
            </a:r>
            <a:r>
              <a:rPr sz="600" spc="-10" dirty="0">
                <a:solidFill>
                  <a:srgbClr val="221E1F"/>
                </a:solidFill>
                <a:latin typeface="Gill Sans MT"/>
                <a:cs typeface="Gill Sans MT"/>
              </a:rPr>
              <a:t>or</a:t>
            </a:r>
            <a:r>
              <a:rPr sz="600" spc="95" dirty="0">
                <a:solidFill>
                  <a:srgbClr val="221E1F"/>
                </a:solidFill>
                <a:latin typeface="Gill Sans MT"/>
                <a:cs typeface="Gill Sans MT"/>
              </a:rPr>
              <a:t> </a:t>
            </a:r>
            <a:r>
              <a:rPr sz="600" dirty="0">
                <a:solidFill>
                  <a:srgbClr val="221E1F"/>
                </a:solidFill>
                <a:latin typeface="Gill Sans MT"/>
                <a:cs typeface="Gill Sans MT"/>
              </a:rPr>
              <a:t>responsibility</a:t>
            </a:r>
            <a:r>
              <a:rPr sz="600" spc="105" dirty="0">
                <a:solidFill>
                  <a:srgbClr val="221E1F"/>
                </a:solidFill>
                <a:latin typeface="Gill Sans MT"/>
                <a:cs typeface="Gill Sans MT"/>
              </a:rPr>
              <a:t> </a:t>
            </a:r>
            <a:r>
              <a:rPr sz="600" dirty="0">
                <a:solidFill>
                  <a:srgbClr val="221E1F"/>
                </a:solidFill>
                <a:latin typeface="Gill Sans MT"/>
                <a:cs typeface="Gill Sans MT"/>
              </a:rPr>
              <a:t>of</a:t>
            </a:r>
            <a:r>
              <a:rPr sz="600" spc="110" dirty="0">
                <a:solidFill>
                  <a:srgbClr val="221E1F"/>
                </a:solidFill>
                <a:latin typeface="Gill Sans MT"/>
                <a:cs typeface="Gill Sans MT"/>
              </a:rPr>
              <a:t> </a:t>
            </a:r>
            <a:r>
              <a:rPr sz="600" spc="50" dirty="0">
                <a:solidFill>
                  <a:srgbClr val="221E1F"/>
                </a:solidFill>
                <a:latin typeface="Gill Sans MT"/>
                <a:cs typeface="Gill Sans MT"/>
              </a:rPr>
              <a:t>any</a:t>
            </a:r>
            <a:r>
              <a:rPr sz="600" spc="100" dirty="0">
                <a:solidFill>
                  <a:srgbClr val="221E1F"/>
                </a:solidFill>
                <a:latin typeface="Gill Sans MT"/>
                <a:cs typeface="Gill Sans MT"/>
              </a:rPr>
              <a:t> </a:t>
            </a:r>
            <a:r>
              <a:rPr sz="600" dirty="0">
                <a:solidFill>
                  <a:srgbClr val="221E1F"/>
                </a:solidFill>
                <a:latin typeface="Gill Sans MT"/>
                <a:cs typeface="Gill Sans MT"/>
              </a:rPr>
              <a:t>kind</a:t>
            </a:r>
            <a:r>
              <a:rPr sz="600" spc="95" dirty="0">
                <a:solidFill>
                  <a:srgbClr val="221E1F"/>
                </a:solidFill>
                <a:latin typeface="Gill Sans MT"/>
                <a:cs typeface="Gill Sans MT"/>
              </a:rPr>
              <a:t> </a:t>
            </a:r>
            <a:r>
              <a:rPr sz="600" dirty="0">
                <a:solidFill>
                  <a:srgbClr val="221E1F"/>
                </a:solidFill>
                <a:latin typeface="Gill Sans MT"/>
                <a:cs typeface="Gill Sans MT"/>
              </a:rPr>
              <a:t>is</a:t>
            </a:r>
            <a:r>
              <a:rPr sz="600" spc="100" dirty="0">
                <a:solidFill>
                  <a:srgbClr val="221E1F"/>
                </a:solidFill>
                <a:latin typeface="Gill Sans MT"/>
                <a:cs typeface="Gill Sans MT"/>
              </a:rPr>
              <a:t> </a:t>
            </a:r>
            <a:r>
              <a:rPr sz="600" dirty="0">
                <a:solidFill>
                  <a:srgbClr val="221E1F"/>
                </a:solidFill>
                <a:latin typeface="Gill Sans MT"/>
                <a:cs typeface="Gill Sans MT"/>
              </a:rPr>
              <a:t>accepted</a:t>
            </a:r>
            <a:r>
              <a:rPr sz="600" spc="95" dirty="0">
                <a:solidFill>
                  <a:srgbClr val="221E1F"/>
                </a:solidFill>
                <a:latin typeface="Gill Sans MT"/>
                <a:cs typeface="Gill Sans MT"/>
              </a:rPr>
              <a:t> </a:t>
            </a:r>
            <a:r>
              <a:rPr sz="600" dirty="0">
                <a:solidFill>
                  <a:srgbClr val="221E1F"/>
                </a:solidFill>
                <a:latin typeface="Gill Sans MT"/>
                <a:cs typeface="Gill Sans MT"/>
              </a:rPr>
              <a:t>in</a:t>
            </a:r>
            <a:r>
              <a:rPr sz="600" spc="95" dirty="0">
                <a:solidFill>
                  <a:srgbClr val="221E1F"/>
                </a:solidFill>
                <a:latin typeface="Gill Sans MT"/>
                <a:cs typeface="Gill Sans MT"/>
              </a:rPr>
              <a:t> </a:t>
            </a:r>
            <a:r>
              <a:rPr sz="600" dirty="0">
                <a:solidFill>
                  <a:srgbClr val="221E1F"/>
                </a:solidFill>
                <a:latin typeface="Gill Sans MT"/>
                <a:cs typeface="Gill Sans MT"/>
              </a:rPr>
              <a:t>respect</a:t>
            </a:r>
            <a:r>
              <a:rPr sz="600" spc="100" dirty="0">
                <a:solidFill>
                  <a:srgbClr val="221E1F"/>
                </a:solidFill>
                <a:latin typeface="Gill Sans MT"/>
                <a:cs typeface="Gill Sans MT"/>
              </a:rPr>
              <a:t> </a:t>
            </a:r>
            <a:r>
              <a:rPr sz="600" dirty="0">
                <a:solidFill>
                  <a:srgbClr val="221E1F"/>
                </a:solidFill>
                <a:latin typeface="Gill Sans MT"/>
                <a:cs typeface="Gill Sans MT"/>
              </a:rPr>
              <a:t>of</a:t>
            </a:r>
            <a:r>
              <a:rPr sz="600" spc="110" dirty="0">
                <a:solidFill>
                  <a:srgbClr val="221E1F"/>
                </a:solidFill>
                <a:latin typeface="Gill Sans MT"/>
                <a:cs typeface="Gill Sans MT"/>
              </a:rPr>
              <a:t> </a:t>
            </a:r>
            <a:r>
              <a:rPr sz="600" dirty="0">
                <a:solidFill>
                  <a:srgbClr val="221E1F"/>
                </a:solidFill>
                <a:latin typeface="Gill Sans MT"/>
                <a:cs typeface="Gill Sans MT"/>
              </a:rPr>
              <a:t>Ancon</a:t>
            </a:r>
            <a:r>
              <a:rPr sz="600" spc="95" dirty="0">
                <a:solidFill>
                  <a:srgbClr val="221E1F"/>
                </a:solidFill>
                <a:latin typeface="Gill Sans MT"/>
                <a:cs typeface="Gill Sans MT"/>
              </a:rPr>
              <a:t> </a:t>
            </a:r>
            <a:r>
              <a:rPr sz="600" dirty="0">
                <a:solidFill>
                  <a:srgbClr val="221E1F"/>
                </a:solidFill>
                <a:latin typeface="Gill Sans MT"/>
                <a:cs typeface="Gill Sans MT"/>
              </a:rPr>
              <a:t>Building</a:t>
            </a:r>
            <a:r>
              <a:rPr sz="600" spc="95" dirty="0">
                <a:solidFill>
                  <a:srgbClr val="221E1F"/>
                </a:solidFill>
                <a:latin typeface="Gill Sans MT"/>
                <a:cs typeface="Gill Sans MT"/>
              </a:rPr>
              <a:t> </a:t>
            </a:r>
            <a:r>
              <a:rPr sz="600" spc="-10" dirty="0">
                <a:solidFill>
                  <a:srgbClr val="221E1F"/>
                </a:solidFill>
                <a:latin typeface="Gill Sans MT"/>
                <a:cs typeface="Gill Sans MT"/>
              </a:rPr>
              <a:t>Products.</a:t>
            </a:r>
            <a:endParaRPr sz="600">
              <a:latin typeface="Gill Sans MT"/>
              <a:cs typeface="Gill Sans MT"/>
            </a:endParaRPr>
          </a:p>
        </p:txBody>
      </p:sp>
      <p:sp>
        <p:nvSpPr>
          <p:cNvPr id="5" name="object 5"/>
          <p:cNvSpPr txBox="1"/>
          <p:nvPr/>
        </p:nvSpPr>
        <p:spPr>
          <a:xfrm>
            <a:off x="2722879" y="8789669"/>
            <a:ext cx="4585335" cy="207010"/>
          </a:xfrm>
          <a:prstGeom prst="rect">
            <a:avLst/>
          </a:prstGeom>
        </p:spPr>
        <p:txBody>
          <a:bodyPr vert="horz" wrap="square" lIns="0" tIns="16510" rIns="0" bIns="0" rtlCol="0">
            <a:spAutoFit/>
          </a:bodyPr>
          <a:lstStyle/>
          <a:p>
            <a:pPr marL="12700" marR="5080">
              <a:lnSpc>
                <a:spcPts val="710"/>
              </a:lnSpc>
              <a:spcBef>
                <a:spcPts val="130"/>
              </a:spcBef>
            </a:pPr>
            <a:r>
              <a:rPr sz="600" spc="-20" dirty="0">
                <a:solidFill>
                  <a:srgbClr val="221E1F"/>
                </a:solidFill>
                <a:latin typeface="Gill Sans MT"/>
                <a:cs typeface="Gill Sans MT"/>
              </a:rPr>
              <a:t>With</a:t>
            </a:r>
            <a:r>
              <a:rPr sz="600" spc="120" dirty="0">
                <a:solidFill>
                  <a:srgbClr val="221E1F"/>
                </a:solidFill>
                <a:latin typeface="Gill Sans MT"/>
                <a:cs typeface="Gill Sans MT"/>
              </a:rPr>
              <a:t> </a:t>
            </a:r>
            <a:r>
              <a:rPr sz="600" spc="80" dirty="0">
                <a:solidFill>
                  <a:srgbClr val="221E1F"/>
                </a:solidFill>
                <a:latin typeface="Gill Sans MT"/>
                <a:cs typeface="Gill Sans MT"/>
              </a:rPr>
              <a:t>a</a:t>
            </a:r>
            <a:r>
              <a:rPr sz="600" spc="100" dirty="0">
                <a:solidFill>
                  <a:srgbClr val="221E1F"/>
                </a:solidFill>
                <a:latin typeface="Gill Sans MT"/>
                <a:cs typeface="Gill Sans MT"/>
              </a:rPr>
              <a:t> </a:t>
            </a:r>
            <a:r>
              <a:rPr sz="600" dirty="0">
                <a:solidFill>
                  <a:srgbClr val="221E1F"/>
                </a:solidFill>
                <a:latin typeface="Gill Sans MT"/>
                <a:cs typeface="Gill Sans MT"/>
              </a:rPr>
              <a:t>policy</a:t>
            </a:r>
            <a:r>
              <a:rPr sz="600" spc="110" dirty="0">
                <a:solidFill>
                  <a:srgbClr val="221E1F"/>
                </a:solidFill>
                <a:latin typeface="Gill Sans MT"/>
                <a:cs typeface="Gill Sans MT"/>
              </a:rPr>
              <a:t> </a:t>
            </a:r>
            <a:r>
              <a:rPr sz="600" dirty="0">
                <a:solidFill>
                  <a:srgbClr val="221E1F"/>
                </a:solidFill>
                <a:latin typeface="Gill Sans MT"/>
                <a:cs typeface="Gill Sans MT"/>
              </a:rPr>
              <a:t>of</a:t>
            </a:r>
            <a:r>
              <a:rPr sz="600" spc="120" dirty="0">
                <a:solidFill>
                  <a:srgbClr val="221E1F"/>
                </a:solidFill>
                <a:latin typeface="Gill Sans MT"/>
                <a:cs typeface="Gill Sans MT"/>
              </a:rPr>
              <a:t> </a:t>
            </a:r>
            <a:r>
              <a:rPr sz="600" dirty="0">
                <a:solidFill>
                  <a:srgbClr val="221E1F"/>
                </a:solidFill>
                <a:latin typeface="Gill Sans MT"/>
                <a:cs typeface="Gill Sans MT"/>
              </a:rPr>
              <a:t>continuous</a:t>
            </a:r>
            <a:r>
              <a:rPr sz="600" spc="114" dirty="0">
                <a:solidFill>
                  <a:srgbClr val="221E1F"/>
                </a:solidFill>
                <a:latin typeface="Gill Sans MT"/>
                <a:cs typeface="Gill Sans MT"/>
              </a:rPr>
              <a:t> </a:t>
            </a:r>
            <a:r>
              <a:rPr sz="600" dirty="0">
                <a:solidFill>
                  <a:srgbClr val="221E1F"/>
                </a:solidFill>
                <a:latin typeface="Gill Sans MT"/>
                <a:cs typeface="Gill Sans MT"/>
              </a:rPr>
              <a:t>product</a:t>
            </a:r>
            <a:r>
              <a:rPr sz="600" spc="110" dirty="0">
                <a:solidFill>
                  <a:srgbClr val="221E1F"/>
                </a:solidFill>
                <a:latin typeface="Gill Sans MT"/>
                <a:cs typeface="Gill Sans MT"/>
              </a:rPr>
              <a:t> </a:t>
            </a:r>
            <a:r>
              <a:rPr sz="600" dirty="0">
                <a:solidFill>
                  <a:srgbClr val="221E1F"/>
                </a:solidFill>
                <a:latin typeface="Gill Sans MT"/>
                <a:cs typeface="Gill Sans MT"/>
              </a:rPr>
              <a:t>development</a:t>
            </a:r>
            <a:r>
              <a:rPr sz="600" spc="95" dirty="0">
                <a:solidFill>
                  <a:srgbClr val="221E1F"/>
                </a:solidFill>
                <a:latin typeface="Gill Sans MT"/>
                <a:cs typeface="Gill Sans MT"/>
              </a:rPr>
              <a:t> </a:t>
            </a:r>
            <a:r>
              <a:rPr sz="600" dirty="0">
                <a:solidFill>
                  <a:srgbClr val="221E1F"/>
                </a:solidFill>
                <a:latin typeface="Gill Sans MT"/>
                <a:cs typeface="Gill Sans MT"/>
              </a:rPr>
              <a:t>Ancon</a:t>
            </a:r>
            <a:r>
              <a:rPr sz="600" spc="120" dirty="0">
                <a:solidFill>
                  <a:srgbClr val="221E1F"/>
                </a:solidFill>
                <a:latin typeface="Gill Sans MT"/>
                <a:cs typeface="Gill Sans MT"/>
              </a:rPr>
              <a:t> </a:t>
            </a:r>
            <a:r>
              <a:rPr sz="600" dirty="0">
                <a:solidFill>
                  <a:srgbClr val="221E1F"/>
                </a:solidFill>
                <a:latin typeface="Gill Sans MT"/>
                <a:cs typeface="Gill Sans MT"/>
              </a:rPr>
              <a:t>Building</a:t>
            </a:r>
            <a:r>
              <a:rPr sz="600" spc="100" dirty="0">
                <a:solidFill>
                  <a:srgbClr val="221E1F"/>
                </a:solidFill>
                <a:latin typeface="Gill Sans MT"/>
                <a:cs typeface="Gill Sans MT"/>
              </a:rPr>
              <a:t> </a:t>
            </a:r>
            <a:r>
              <a:rPr sz="600" dirty="0">
                <a:solidFill>
                  <a:srgbClr val="221E1F"/>
                </a:solidFill>
                <a:latin typeface="Gill Sans MT"/>
                <a:cs typeface="Gill Sans MT"/>
              </a:rPr>
              <a:t>Products</a:t>
            </a:r>
            <a:r>
              <a:rPr sz="600" spc="114" dirty="0">
                <a:solidFill>
                  <a:srgbClr val="221E1F"/>
                </a:solidFill>
                <a:latin typeface="Gill Sans MT"/>
                <a:cs typeface="Gill Sans MT"/>
              </a:rPr>
              <a:t> </a:t>
            </a:r>
            <a:r>
              <a:rPr sz="600" dirty="0">
                <a:solidFill>
                  <a:srgbClr val="221E1F"/>
                </a:solidFill>
                <a:latin typeface="Gill Sans MT"/>
                <a:cs typeface="Gill Sans MT"/>
              </a:rPr>
              <a:t>reserves</a:t>
            </a:r>
            <a:r>
              <a:rPr sz="600" spc="90" dirty="0">
                <a:solidFill>
                  <a:srgbClr val="221E1F"/>
                </a:solidFill>
                <a:latin typeface="Gill Sans MT"/>
                <a:cs typeface="Gill Sans MT"/>
              </a:rPr>
              <a:t> </a:t>
            </a:r>
            <a:r>
              <a:rPr sz="600" dirty="0">
                <a:solidFill>
                  <a:srgbClr val="221E1F"/>
                </a:solidFill>
                <a:latin typeface="Gill Sans MT"/>
                <a:cs typeface="Gill Sans MT"/>
              </a:rPr>
              <a:t>the</a:t>
            </a:r>
            <a:r>
              <a:rPr sz="600" spc="105" dirty="0">
                <a:solidFill>
                  <a:srgbClr val="221E1F"/>
                </a:solidFill>
                <a:latin typeface="Gill Sans MT"/>
                <a:cs typeface="Gill Sans MT"/>
              </a:rPr>
              <a:t> </a:t>
            </a:r>
            <a:r>
              <a:rPr sz="600" dirty="0">
                <a:solidFill>
                  <a:srgbClr val="221E1F"/>
                </a:solidFill>
                <a:latin typeface="Gill Sans MT"/>
                <a:cs typeface="Gill Sans MT"/>
              </a:rPr>
              <a:t>right</a:t>
            </a:r>
            <a:r>
              <a:rPr sz="600" spc="130" dirty="0">
                <a:solidFill>
                  <a:srgbClr val="221E1F"/>
                </a:solidFill>
                <a:latin typeface="Gill Sans MT"/>
                <a:cs typeface="Gill Sans MT"/>
              </a:rPr>
              <a:t> </a:t>
            </a:r>
            <a:r>
              <a:rPr sz="600" dirty="0">
                <a:solidFill>
                  <a:srgbClr val="221E1F"/>
                </a:solidFill>
                <a:latin typeface="Gill Sans MT"/>
                <a:cs typeface="Gill Sans MT"/>
              </a:rPr>
              <a:t>to</a:t>
            </a:r>
            <a:r>
              <a:rPr sz="600" spc="100" dirty="0">
                <a:solidFill>
                  <a:srgbClr val="221E1F"/>
                </a:solidFill>
                <a:latin typeface="Gill Sans MT"/>
                <a:cs typeface="Gill Sans MT"/>
              </a:rPr>
              <a:t> </a:t>
            </a:r>
            <a:r>
              <a:rPr sz="600" dirty="0">
                <a:solidFill>
                  <a:srgbClr val="221E1F"/>
                </a:solidFill>
                <a:latin typeface="Gill Sans MT"/>
                <a:cs typeface="Gill Sans MT"/>
              </a:rPr>
              <a:t>modify</a:t>
            </a:r>
            <a:r>
              <a:rPr sz="600" spc="110" dirty="0">
                <a:solidFill>
                  <a:srgbClr val="221E1F"/>
                </a:solidFill>
                <a:latin typeface="Gill Sans MT"/>
                <a:cs typeface="Gill Sans MT"/>
              </a:rPr>
              <a:t> </a:t>
            </a:r>
            <a:r>
              <a:rPr sz="600" dirty="0">
                <a:solidFill>
                  <a:srgbClr val="221E1F"/>
                </a:solidFill>
                <a:latin typeface="Gill Sans MT"/>
                <a:cs typeface="Gill Sans MT"/>
              </a:rPr>
              <a:t>product</a:t>
            </a:r>
            <a:r>
              <a:rPr sz="600" spc="95" dirty="0">
                <a:solidFill>
                  <a:srgbClr val="221E1F"/>
                </a:solidFill>
                <a:latin typeface="Gill Sans MT"/>
                <a:cs typeface="Gill Sans MT"/>
              </a:rPr>
              <a:t> </a:t>
            </a:r>
            <a:r>
              <a:rPr sz="600" dirty="0">
                <a:solidFill>
                  <a:srgbClr val="221E1F"/>
                </a:solidFill>
                <a:latin typeface="Gill Sans MT"/>
                <a:cs typeface="Gill Sans MT"/>
              </a:rPr>
              <a:t>design</a:t>
            </a:r>
            <a:r>
              <a:rPr sz="600" spc="120" dirty="0">
                <a:solidFill>
                  <a:srgbClr val="221E1F"/>
                </a:solidFill>
                <a:latin typeface="Gill Sans MT"/>
                <a:cs typeface="Gill Sans MT"/>
              </a:rPr>
              <a:t> </a:t>
            </a:r>
            <a:r>
              <a:rPr sz="600" dirty="0">
                <a:solidFill>
                  <a:srgbClr val="221E1F"/>
                </a:solidFill>
                <a:latin typeface="Gill Sans MT"/>
                <a:cs typeface="Gill Sans MT"/>
              </a:rPr>
              <a:t>and</a:t>
            </a:r>
            <a:r>
              <a:rPr sz="600" spc="120" dirty="0">
                <a:solidFill>
                  <a:srgbClr val="221E1F"/>
                </a:solidFill>
                <a:latin typeface="Gill Sans MT"/>
                <a:cs typeface="Gill Sans MT"/>
              </a:rPr>
              <a:t> </a:t>
            </a:r>
            <a:r>
              <a:rPr sz="600" spc="-10" dirty="0">
                <a:solidFill>
                  <a:srgbClr val="221E1F"/>
                </a:solidFill>
                <a:latin typeface="Gill Sans MT"/>
                <a:cs typeface="Gill Sans MT"/>
              </a:rPr>
              <a:t>specification</a:t>
            </a:r>
            <a:r>
              <a:rPr sz="600" spc="500" dirty="0">
                <a:solidFill>
                  <a:srgbClr val="221E1F"/>
                </a:solidFill>
                <a:latin typeface="Gill Sans MT"/>
                <a:cs typeface="Gill Sans MT"/>
              </a:rPr>
              <a:t> </a:t>
            </a:r>
            <a:r>
              <a:rPr sz="600" dirty="0">
                <a:solidFill>
                  <a:srgbClr val="221E1F"/>
                </a:solidFill>
                <a:latin typeface="Gill Sans MT"/>
                <a:cs typeface="Gill Sans MT"/>
              </a:rPr>
              <a:t>without</a:t>
            </a:r>
            <a:r>
              <a:rPr sz="600" spc="80" dirty="0">
                <a:solidFill>
                  <a:srgbClr val="221E1F"/>
                </a:solidFill>
                <a:latin typeface="Gill Sans MT"/>
                <a:cs typeface="Gill Sans MT"/>
              </a:rPr>
              <a:t> </a:t>
            </a:r>
            <a:r>
              <a:rPr sz="600" dirty="0">
                <a:solidFill>
                  <a:srgbClr val="221E1F"/>
                </a:solidFill>
                <a:latin typeface="Gill Sans MT"/>
                <a:cs typeface="Gill Sans MT"/>
              </a:rPr>
              <a:t>due</a:t>
            </a:r>
            <a:r>
              <a:rPr sz="600" spc="75" dirty="0">
                <a:solidFill>
                  <a:srgbClr val="221E1F"/>
                </a:solidFill>
                <a:latin typeface="Gill Sans MT"/>
                <a:cs typeface="Gill Sans MT"/>
              </a:rPr>
              <a:t> </a:t>
            </a:r>
            <a:r>
              <a:rPr sz="600" spc="-10" dirty="0">
                <a:solidFill>
                  <a:srgbClr val="221E1F"/>
                </a:solidFill>
                <a:latin typeface="Gill Sans MT"/>
                <a:cs typeface="Gill Sans MT"/>
              </a:rPr>
              <a:t>notice.</a:t>
            </a:r>
            <a:endParaRPr sz="600">
              <a:latin typeface="Gill Sans MT"/>
              <a:cs typeface="Gill Sans MT"/>
            </a:endParaRPr>
          </a:p>
        </p:txBody>
      </p:sp>
      <p:sp>
        <p:nvSpPr>
          <p:cNvPr id="6" name="object 6"/>
          <p:cNvSpPr txBox="1"/>
          <p:nvPr/>
        </p:nvSpPr>
        <p:spPr>
          <a:xfrm>
            <a:off x="577850" y="8280400"/>
            <a:ext cx="1800860" cy="1043940"/>
          </a:xfrm>
          <a:prstGeom prst="rect">
            <a:avLst/>
          </a:prstGeom>
          <a:ln w="3593">
            <a:solidFill>
              <a:srgbClr val="221E1F"/>
            </a:solidFill>
          </a:ln>
        </p:spPr>
        <p:txBody>
          <a:bodyPr vert="horz" wrap="square" lIns="0" tIns="16510" rIns="0" bIns="0" rtlCol="0">
            <a:spAutoFit/>
          </a:bodyPr>
          <a:lstStyle/>
          <a:p>
            <a:pPr marL="34925">
              <a:lnSpc>
                <a:spcPct val="100000"/>
              </a:lnSpc>
              <a:spcBef>
                <a:spcPts val="130"/>
              </a:spcBef>
            </a:pPr>
            <a:r>
              <a:rPr sz="700" spc="-10" dirty="0">
                <a:solidFill>
                  <a:srgbClr val="221E1F"/>
                </a:solidFill>
                <a:latin typeface="Gill Sans MT"/>
                <a:cs typeface="Gill Sans MT"/>
              </a:rPr>
              <a:t>Revendedor:</a:t>
            </a:r>
            <a:endParaRPr sz="700">
              <a:latin typeface="Gill Sans MT"/>
              <a:cs typeface="Gill Sans MT"/>
            </a:endParaRPr>
          </a:p>
        </p:txBody>
      </p:sp>
      <p:grpSp>
        <p:nvGrpSpPr>
          <p:cNvPr id="7" name="object 7"/>
          <p:cNvGrpSpPr/>
          <p:nvPr/>
        </p:nvGrpSpPr>
        <p:grpSpPr>
          <a:xfrm>
            <a:off x="2519679" y="3347720"/>
            <a:ext cx="2844800" cy="722630"/>
            <a:chOff x="2519679" y="3347720"/>
            <a:chExt cx="2844800" cy="722630"/>
          </a:xfrm>
        </p:grpSpPr>
        <p:sp>
          <p:nvSpPr>
            <p:cNvPr id="8" name="object 8"/>
            <p:cNvSpPr/>
            <p:nvPr/>
          </p:nvSpPr>
          <p:spPr>
            <a:xfrm>
              <a:off x="2519680" y="3347719"/>
              <a:ext cx="2746375" cy="722630"/>
            </a:xfrm>
            <a:custGeom>
              <a:avLst/>
              <a:gdLst/>
              <a:ahLst/>
              <a:cxnLst/>
              <a:rect l="l" t="t" r="r" b="b"/>
              <a:pathLst>
                <a:path w="2746375" h="722629">
                  <a:moveTo>
                    <a:pt x="713740" y="707390"/>
                  </a:moveTo>
                  <a:lnTo>
                    <a:pt x="687247" y="585470"/>
                  </a:lnTo>
                  <a:lnTo>
                    <a:pt x="656628" y="444500"/>
                  </a:lnTo>
                  <a:lnTo>
                    <a:pt x="607517" y="218440"/>
                  </a:lnTo>
                  <a:lnTo>
                    <a:pt x="560070" y="0"/>
                  </a:lnTo>
                  <a:lnTo>
                    <a:pt x="469900" y="0"/>
                  </a:lnTo>
                  <a:lnTo>
                    <a:pt x="469900" y="444500"/>
                  </a:lnTo>
                  <a:lnTo>
                    <a:pt x="322580" y="444500"/>
                  </a:lnTo>
                  <a:lnTo>
                    <a:pt x="429260" y="218440"/>
                  </a:lnTo>
                  <a:lnTo>
                    <a:pt x="430530" y="218440"/>
                  </a:lnTo>
                  <a:lnTo>
                    <a:pt x="469900" y="444500"/>
                  </a:lnTo>
                  <a:lnTo>
                    <a:pt x="469900" y="0"/>
                  </a:lnTo>
                  <a:lnTo>
                    <a:pt x="367030" y="0"/>
                  </a:lnTo>
                  <a:lnTo>
                    <a:pt x="0" y="707390"/>
                  </a:lnTo>
                  <a:lnTo>
                    <a:pt x="187960" y="707390"/>
                  </a:lnTo>
                  <a:lnTo>
                    <a:pt x="254000" y="585470"/>
                  </a:lnTo>
                  <a:lnTo>
                    <a:pt x="496570" y="585470"/>
                  </a:lnTo>
                  <a:lnTo>
                    <a:pt x="523240" y="707390"/>
                  </a:lnTo>
                  <a:lnTo>
                    <a:pt x="713740" y="707390"/>
                  </a:lnTo>
                  <a:close/>
                </a:path>
                <a:path w="2746375" h="722629">
                  <a:moveTo>
                    <a:pt x="1255128" y="361111"/>
                  </a:moveTo>
                  <a:lnTo>
                    <a:pt x="1252042" y="318325"/>
                  </a:lnTo>
                  <a:lnTo>
                    <a:pt x="1241107" y="281419"/>
                  </a:lnTo>
                  <a:lnTo>
                    <a:pt x="1193419" y="228650"/>
                  </a:lnTo>
                  <a:lnTo>
                    <a:pt x="1155509" y="214464"/>
                  </a:lnTo>
                  <a:lnTo>
                    <a:pt x="1107440" y="209550"/>
                  </a:lnTo>
                  <a:lnTo>
                    <a:pt x="1061516" y="213639"/>
                  </a:lnTo>
                  <a:lnTo>
                    <a:pt x="1020127" y="227012"/>
                  </a:lnTo>
                  <a:lnTo>
                    <a:pt x="982065" y="251345"/>
                  </a:lnTo>
                  <a:lnTo>
                    <a:pt x="946150" y="288290"/>
                  </a:lnTo>
                  <a:lnTo>
                    <a:pt x="944880" y="288290"/>
                  </a:lnTo>
                  <a:lnTo>
                    <a:pt x="953770" y="226060"/>
                  </a:lnTo>
                  <a:lnTo>
                    <a:pt x="789940" y="226060"/>
                  </a:lnTo>
                  <a:lnTo>
                    <a:pt x="717550" y="707390"/>
                  </a:lnTo>
                  <a:lnTo>
                    <a:pt x="883920" y="707390"/>
                  </a:lnTo>
                  <a:lnTo>
                    <a:pt x="920750" y="457200"/>
                  </a:lnTo>
                  <a:lnTo>
                    <a:pt x="931087" y="414566"/>
                  </a:lnTo>
                  <a:lnTo>
                    <a:pt x="950112" y="378942"/>
                  </a:lnTo>
                  <a:lnTo>
                    <a:pt x="979855" y="354520"/>
                  </a:lnTo>
                  <a:lnTo>
                    <a:pt x="1022350" y="345440"/>
                  </a:lnTo>
                  <a:lnTo>
                    <a:pt x="1066253" y="358863"/>
                  </a:lnTo>
                  <a:lnTo>
                    <a:pt x="1083144" y="391795"/>
                  </a:lnTo>
                  <a:lnTo>
                    <a:pt x="1083602" y="433311"/>
                  </a:lnTo>
                  <a:lnTo>
                    <a:pt x="1078230" y="472440"/>
                  </a:lnTo>
                  <a:lnTo>
                    <a:pt x="1042670" y="707390"/>
                  </a:lnTo>
                  <a:lnTo>
                    <a:pt x="1207770" y="707390"/>
                  </a:lnTo>
                  <a:lnTo>
                    <a:pt x="1250950" y="408940"/>
                  </a:lnTo>
                  <a:lnTo>
                    <a:pt x="1255128" y="361111"/>
                  </a:lnTo>
                  <a:close/>
                </a:path>
                <a:path w="2746375" h="722629">
                  <a:moveTo>
                    <a:pt x="1673860" y="237490"/>
                  </a:moveTo>
                  <a:lnTo>
                    <a:pt x="1649907" y="225628"/>
                  </a:lnTo>
                  <a:lnTo>
                    <a:pt x="1624164" y="216865"/>
                  </a:lnTo>
                  <a:lnTo>
                    <a:pt x="1597240" y="211416"/>
                  </a:lnTo>
                  <a:lnTo>
                    <a:pt x="1569720" y="209550"/>
                  </a:lnTo>
                  <a:lnTo>
                    <a:pt x="1521383" y="213423"/>
                  </a:lnTo>
                  <a:lnTo>
                    <a:pt x="1475105" y="224713"/>
                  </a:lnTo>
                  <a:lnTo>
                    <a:pt x="1431607" y="242951"/>
                  </a:lnTo>
                  <a:lnTo>
                    <a:pt x="1391627" y="267639"/>
                  </a:lnTo>
                  <a:lnTo>
                    <a:pt x="1355890" y="298323"/>
                  </a:lnTo>
                  <a:lnTo>
                    <a:pt x="1325118" y="334492"/>
                  </a:lnTo>
                  <a:lnTo>
                    <a:pt x="1300060" y="375678"/>
                  </a:lnTo>
                  <a:lnTo>
                    <a:pt x="1281442" y="421398"/>
                  </a:lnTo>
                  <a:lnTo>
                    <a:pt x="1270000" y="471170"/>
                  </a:lnTo>
                  <a:lnTo>
                    <a:pt x="1267396" y="523913"/>
                  </a:lnTo>
                  <a:lnTo>
                    <a:pt x="1275130" y="572084"/>
                  </a:lnTo>
                  <a:lnTo>
                    <a:pt x="1292250" y="614921"/>
                  </a:lnTo>
                  <a:lnTo>
                    <a:pt x="1317777" y="651675"/>
                  </a:lnTo>
                  <a:lnTo>
                    <a:pt x="1350746" y="681583"/>
                  </a:lnTo>
                  <a:lnTo>
                    <a:pt x="1390192" y="703884"/>
                  </a:lnTo>
                  <a:lnTo>
                    <a:pt x="1435138" y="717816"/>
                  </a:lnTo>
                  <a:lnTo>
                    <a:pt x="1484630" y="722630"/>
                  </a:lnTo>
                  <a:lnTo>
                    <a:pt x="1515084" y="721144"/>
                  </a:lnTo>
                  <a:lnTo>
                    <a:pt x="1575523" y="708164"/>
                  </a:lnTo>
                  <a:lnTo>
                    <a:pt x="1626870" y="551180"/>
                  </a:lnTo>
                  <a:lnTo>
                    <a:pt x="1606588" y="564921"/>
                  </a:lnTo>
                  <a:lnTo>
                    <a:pt x="1584629" y="575322"/>
                  </a:lnTo>
                  <a:lnTo>
                    <a:pt x="1562214" y="581901"/>
                  </a:lnTo>
                  <a:lnTo>
                    <a:pt x="1540510" y="584200"/>
                  </a:lnTo>
                  <a:lnTo>
                    <a:pt x="1494485" y="575398"/>
                  </a:lnTo>
                  <a:lnTo>
                    <a:pt x="1460969" y="550862"/>
                  </a:lnTo>
                  <a:lnTo>
                    <a:pt x="1442453" y="513486"/>
                  </a:lnTo>
                  <a:lnTo>
                    <a:pt x="1441450" y="466090"/>
                  </a:lnTo>
                  <a:lnTo>
                    <a:pt x="1456524" y="419442"/>
                  </a:lnTo>
                  <a:lnTo>
                    <a:pt x="1485900" y="382435"/>
                  </a:lnTo>
                  <a:lnTo>
                    <a:pt x="1525739" y="358051"/>
                  </a:lnTo>
                  <a:lnTo>
                    <a:pt x="1572260" y="349250"/>
                  </a:lnTo>
                  <a:lnTo>
                    <a:pt x="1595120" y="351917"/>
                  </a:lnTo>
                  <a:lnTo>
                    <a:pt x="1616075" y="359092"/>
                  </a:lnTo>
                  <a:lnTo>
                    <a:pt x="1635125" y="369620"/>
                  </a:lnTo>
                  <a:lnTo>
                    <a:pt x="1652270" y="382270"/>
                  </a:lnTo>
                  <a:lnTo>
                    <a:pt x="1673860" y="237490"/>
                  </a:lnTo>
                  <a:close/>
                </a:path>
                <a:path w="2746375" h="722629">
                  <a:moveTo>
                    <a:pt x="2221649" y="414489"/>
                  </a:moveTo>
                  <a:lnTo>
                    <a:pt x="2215070" y="368160"/>
                  </a:lnTo>
                  <a:lnTo>
                    <a:pt x="2211324" y="358140"/>
                  </a:lnTo>
                  <a:lnTo>
                    <a:pt x="2199817" y="327342"/>
                  </a:lnTo>
                  <a:lnTo>
                    <a:pt x="2176792" y="292214"/>
                  </a:lnTo>
                  <a:lnTo>
                    <a:pt x="2146884" y="263017"/>
                  </a:lnTo>
                  <a:lnTo>
                    <a:pt x="2110968" y="239941"/>
                  </a:lnTo>
                  <a:lnTo>
                    <a:pt x="2069947" y="223202"/>
                  </a:lnTo>
                  <a:lnTo>
                    <a:pt x="2044700" y="217512"/>
                  </a:lnTo>
                  <a:lnTo>
                    <a:pt x="2044700" y="466090"/>
                  </a:lnTo>
                  <a:lnTo>
                    <a:pt x="2031339" y="508876"/>
                  </a:lnTo>
                  <a:lnTo>
                    <a:pt x="2005482" y="543560"/>
                  </a:lnTo>
                  <a:lnTo>
                    <a:pt x="1968436" y="566826"/>
                  </a:lnTo>
                  <a:lnTo>
                    <a:pt x="1921510" y="575310"/>
                  </a:lnTo>
                  <a:lnTo>
                    <a:pt x="1878330" y="566826"/>
                  </a:lnTo>
                  <a:lnTo>
                    <a:pt x="1848485" y="543560"/>
                  </a:lnTo>
                  <a:lnTo>
                    <a:pt x="1832914" y="508876"/>
                  </a:lnTo>
                  <a:lnTo>
                    <a:pt x="1832610" y="466090"/>
                  </a:lnTo>
                  <a:lnTo>
                    <a:pt x="1845945" y="424586"/>
                  </a:lnTo>
                  <a:lnTo>
                    <a:pt x="1871662" y="390207"/>
                  </a:lnTo>
                  <a:lnTo>
                    <a:pt x="1908327" y="366801"/>
                  </a:lnTo>
                  <a:lnTo>
                    <a:pt x="1954530" y="358140"/>
                  </a:lnTo>
                  <a:lnTo>
                    <a:pt x="1998256" y="366801"/>
                  </a:lnTo>
                  <a:lnTo>
                    <a:pt x="2028190" y="390207"/>
                  </a:lnTo>
                  <a:lnTo>
                    <a:pt x="2043823" y="424586"/>
                  </a:lnTo>
                  <a:lnTo>
                    <a:pt x="2044700" y="466090"/>
                  </a:lnTo>
                  <a:lnTo>
                    <a:pt x="2044700" y="217512"/>
                  </a:lnTo>
                  <a:lnTo>
                    <a:pt x="2024697" y="213004"/>
                  </a:lnTo>
                  <a:lnTo>
                    <a:pt x="1976120" y="209550"/>
                  </a:lnTo>
                  <a:lnTo>
                    <a:pt x="1931771" y="212344"/>
                  </a:lnTo>
                  <a:lnTo>
                    <a:pt x="1888350" y="220637"/>
                  </a:lnTo>
                  <a:lnTo>
                    <a:pt x="1846567" y="234251"/>
                  </a:lnTo>
                  <a:lnTo>
                    <a:pt x="1807108" y="253047"/>
                  </a:lnTo>
                  <a:lnTo>
                    <a:pt x="1770684" y="276872"/>
                  </a:lnTo>
                  <a:lnTo>
                    <a:pt x="1738007" y="305574"/>
                  </a:lnTo>
                  <a:lnTo>
                    <a:pt x="1709750" y="338988"/>
                  </a:lnTo>
                  <a:lnTo>
                    <a:pt x="1686636" y="376986"/>
                  </a:lnTo>
                  <a:lnTo>
                    <a:pt x="1669351" y="419404"/>
                  </a:lnTo>
                  <a:lnTo>
                    <a:pt x="1658620" y="466090"/>
                  </a:lnTo>
                  <a:lnTo>
                    <a:pt x="1655686" y="518375"/>
                  </a:lnTo>
                  <a:lnTo>
                    <a:pt x="1662353" y="565061"/>
                  </a:lnTo>
                  <a:lnTo>
                    <a:pt x="1677708" y="605980"/>
                  </a:lnTo>
                  <a:lnTo>
                    <a:pt x="1700809" y="641019"/>
                  </a:lnTo>
                  <a:lnTo>
                    <a:pt x="1730717" y="670013"/>
                  </a:lnTo>
                  <a:lnTo>
                    <a:pt x="1766519" y="692810"/>
                  </a:lnTo>
                  <a:lnTo>
                    <a:pt x="1807273" y="709282"/>
                  </a:lnTo>
                  <a:lnTo>
                    <a:pt x="1852041" y="719277"/>
                  </a:lnTo>
                  <a:lnTo>
                    <a:pt x="1899920" y="722630"/>
                  </a:lnTo>
                  <a:lnTo>
                    <a:pt x="1944573" y="719874"/>
                  </a:lnTo>
                  <a:lnTo>
                    <a:pt x="1988172" y="711682"/>
                  </a:lnTo>
                  <a:lnTo>
                    <a:pt x="2030056" y="698182"/>
                  </a:lnTo>
                  <a:lnTo>
                    <a:pt x="2069541" y="679513"/>
                  </a:lnTo>
                  <a:lnTo>
                    <a:pt x="2105977" y="655802"/>
                  </a:lnTo>
                  <a:lnTo>
                    <a:pt x="2138667" y="627176"/>
                  </a:lnTo>
                  <a:lnTo>
                    <a:pt x="2166950" y="593763"/>
                  </a:lnTo>
                  <a:lnTo>
                    <a:pt x="2178189" y="575310"/>
                  </a:lnTo>
                  <a:lnTo>
                    <a:pt x="2190165" y="555688"/>
                  </a:lnTo>
                  <a:lnTo>
                    <a:pt x="2207628" y="513092"/>
                  </a:lnTo>
                  <a:lnTo>
                    <a:pt x="2218690" y="466090"/>
                  </a:lnTo>
                  <a:lnTo>
                    <a:pt x="2221649" y="414489"/>
                  </a:lnTo>
                  <a:close/>
                </a:path>
                <a:path w="2746375" h="722629">
                  <a:moveTo>
                    <a:pt x="2746095" y="361111"/>
                  </a:moveTo>
                  <a:lnTo>
                    <a:pt x="2742984" y="318325"/>
                  </a:lnTo>
                  <a:lnTo>
                    <a:pt x="2731998" y="281419"/>
                  </a:lnTo>
                  <a:lnTo>
                    <a:pt x="2683941" y="228650"/>
                  </a:lnTo>
                  <a:lnTo>
                    <a:pt x="2645689" y="214464"/>
                  </a:lnTo>
                  <a:lnTo>
                    <a:pt x="2597150" y="209550"/>
                  </a:lnTo>
                  <a:lnTo>
                    <a:pt x="2551976" y="213639"/>
                  </a:lnTo>
                  <a:lnTo>
                    <a:pt x="2511107" y="227012"/>
                  </a:lnTo>
                  <a:lnTo>
                    <a:pt x="2473553" y="251345"/>
                  </a:lnTo>
                  <a:lnTo>
                    <a:pt x="2438400" y="288290"/>
                  </a:lnTo>
                  <a:lnTo>
                    <a:pt x="2435860" y="288290"/>
                  </a:lnTo>
                  <a:lnTo>
                    <a:pt x="2444750" y="226060"/>
                  </a:lnTo>
                  <a:lnTo>
                    <a:pt x="2279650" y="226060"/>
                  </a:lnTo>
                  <a:lnTo>
                    <a:pt x="2208530" y="707390"/>
                  </a:lnTo>
                  <a:lnTo>
                    <a:pt x="2373630" y="707390"/>
                  </a:lnTo>
                  <a:lnTo>
                    <a:pt x="2410460" y="457200"/>
                  </a:lnTo>
                  <a:lnTo>
                    <a:pt x="2420810" y="414566"/>
                  </a:lnTo>
                  <a:lnTo>
                    <a:pt x="2439987" y="378942"/>
                  </a:lnTo>
                  <a:lnTo>
                    <a:pt x="2470099" y="354520"/>
                  </a:lnTo>
                  <a:lnTo>
                    <a:pt x="2513330" y="345440"/>
                  </a:lnTo>
                  <a:lnTo>
                    <a:pt x="2557234" y="358863"/>
                  </a:lnTo>
                  <a:lnTo>
                    <a:pt x="2574125" y="391795"/>
                  </a:lnTo>
                  <a:lnTo>
                    <a:pt x="2574582" y="433311"/>
                  </a:lnTo>
                  <a:lnTo>
                    <a:pt x="2569210" y="472440"/>
                  </a:lnTo>
                  <a:lnTo>
                    <a:pt x="2534920" y="707390"/>
                  </a:lnTo>
                  <a:lnTo>
                    <a:pt x="2698750" y="707390"/>
                  </a:lnTo>
                  <a:lnTo>
                    <a:pt x="2741930" y="408940"/>
                  </a:lnTo>
                  <a:lnTo>
                    <a:pt x="2746095" y="361111"/>
                  </a:lnTo>
                  <a:close/>
                </a:path>
              </a:pathLst>
            </a:custGeom>
            <a:solidFill>
              <a:srgbClr val="1967BA"/>
            </a:solidFill>
          </p:spPr>
          <p:txBody>
            <a:bodyPr wrap="square" lIns="0" tIns="0" rIns="0" bIns="0" rtlCol="0"/>
            <a:lstStyle/>
            <a:p>
              <a:endParaRPr/>
            </a:p>
          </p:txBody>
        </p:sp>
        <p:pic>
          <p:nvPicPr>
            <p:cNvPr id="9" name="object 9"/>
            <p:cNvPicPr/>
            <p:nvPr/>
          </p:nvPicPr>
          <p:blipFill>
            <a:blip r:embed="rId2" cstate="print"/>
            <a:stretch>
              <a:fillRect/>
            </a:stretch>
          </p:blipFill>
          <p:spPr>
            <a:xfrm>
              <a:off x="5243829" y="3441700"/>
              <a:ext cx="120650" cy="125729"/>
            </a:xfrm>
            <a:prstGeom prst="rect">
              <a:avLst/>
            </a:prstGeom>
          </p:spPr>
        </p:pic>
      </p:grpSp>
      <p:sp>
        <p:nvSpPr>
          <p:cNvPr id="10" name="object 10"/>
          <p:cNvSpPr/>
          <p:nvPr/>
        </p:nvSpPr>
        <p:spPr>
          <a:xfrm>
            <a:off x="2523489" y="4207509"/>
            <a:ext cx="60960" cy="107950"/>
          </a:xfrm>
          <a:custGeom>
            <a:avLst/>
            <a:gdLst/>
            <a:ahLst/>
            <a:cxnLst/>
            <a:rect l="l" t="t" r="r" b="b"/>
            <a:pathLst>
              <a:path w="60960" h="107950">
                <a:moveTo>
                  <a:pt x="16510" y="0"/>
                </a:moveTo>
                <a:lnTo>
                  <a:pt x="0" y="0"/>
                </a:lnTo>
                <a:lnTo>
                  <a:pt x="0" y="107950"/>
                </a:lnTo>
                <a:lnTo>
                  <a:pt x="24130" y="107950"/>
                </a:lnTo>
                <a:lnTo>
                  <a:pt x="38457" y="106243"/>
                </a:lnTo>
                <a:lnTo>
                  <a:pt x="50165" y="100965"/>
                </a:lnTo>
                <a:lnTo>
                  <a:pt x="52924" y="97789"/>
                </a:lnTo>
                <a:lnTo>
                  <a:pt x="11430" y="97789"/>
                </a:lnTo>
                <a:lnTo>
                  <a:pt x="11430" y="58419"/>
                </a:lnTo>
                <a:lnTo>
                  <a:pt x="53068" y="58419"/>
                </a:lnTo>
                <a:lnTo>
                  <a:pt x="49172" y="54451"/>
                </a:lnTo>
                <a:lnTo>
                  <a:pt x="40640" y="50800"/>
                </a:lnTo>
                <a:lnTo>
                  <a:pt x="44449" y="48260"/>
                </a:lnTo>
                <a:lnTo>
                  <a:pt x="11430" y="48260"/>
                </a:lnTo>
                <a:lnTo>
                  <a:pt x="11430" y="11429"/>
                </a:lnTo>
                <a:lnTo>
                  <a:pt x="44789" y="11429"/>
                </a:lnTo>
                <a:lnTo>
                  <a:pt x="40798" y="6508"/>
                </a:lnTo>
                <a:lnTo>
                  <a:pt x="29904" y="1527"/>
                </a:lnTo>
                <a:lnTo>
                  <a:pt x="16510" y="0"/>
                </a:lnTo>
                <a:close/>
              </a:path>
              <a:path w="60960" h="107950">
                <a:moveTo>
                  <a:pt x="53068" y="58419"/>
                </a:moveTo>
                <a:lnTo>
                  <a:pt x="21590" y="58419"/>
                </a:lnTo>
                <a:lnTo>
                  <a:pt x="30579" y="59074"/>
                </a:lnTo>
                <a:lnTo>
                  <a:pt x="39211" y="61753"/>
                </a:lnTo>
                <a:lnTo>
                  <a:pt x="45700" y="67528"/>
                </a:lnTo>
                <a:lnTo>
                  <a:pt x="48260" y="77469"/>
                </a:lnTo>
                <a:lnTo>
                  <a:pt x="46077" y="87610"/>
                </a:lnTo>
                <a:lnTo>
                  <a:pt x="40322" y="93821"/>
                </a:lnTo>
                <a:lnTo>
                  <a:pt x="32186" y="96936"/>
                </a:lnTo>
                <a:lnTo>
                  <a:pt x="22860" y="97789"/>
                </a:lnTo>
                <a:lnTo>
                  <a:pt x="52924" y="97789"/>
                </a:lnTo>
                <a:lnTo>
                  <a:pt x="58062" y="91876"/>
                </a:lnTo>
                <a:lnTo>
                  <a:pt x="60960" y="78739"/>
                </a:lnTo>
                <a:lnTo>
                  <a:pt x="59570" y="69373"/>
                </a:lnTo>
                <a:lnTo>
                  <a:pt x="55562" y="60959"/>
                </a:lnTo>
                <a:lnTo>
                  <a:pt x="53068" y="58419"/>
                </a:lnTo>
                <a:close/>
              </a:path>
              <a:path w="60960" h="107950">
                <a:moveTo>
                  <a:pt x="44789" y="11429"/>
                </a:moveTo>
                <a:lnTo>
                  <a:pt x="16510" y="11429"/>
                </a:lnTo>
                <a:lnTo>
                  <a:pt x="25975" y="12064"/>
                </a:lnTo>
                <a:lnTo>
                  <a:pt x="33178" y="14604"/>
                </a:lnTo>
                <a:lnTo>
                  <a:pt x="37762" y="20002"/>
                </a:lnTo>
                <a:lnTo>
                  <a:pt x="39370" y="29210"/>
                </a:lnTo>
                <a:lnTo>
                  <a:pt x="37385" y="39151"/>
                </a:lnTo>
                <a:lnTo>
                  <a:pt x="32067" y="44926"/>
                </a:lnTo>
                <a:lnTo>
                  <a:pt x="24368" y="47605"/>
                </a:lnTo>
                <a:lnTo>
                  <a:pt x="15240" y="48260"/>
                </a:lnTo>
                <a:lnTo>
                  <a:pt x="44449" y="48260"/>
                </a:lnTo>
                <a:lnTo>
                  <a:pt x="48260" y="45719"/>
                </a:lnTo>
                <a:lnTo>
                  <a:pt x="50800" y="38100"/>
                </a:lnTo>
                <a:lnTo>
                  <a:pt x="50800" y="29210"/>
                </a:lnTo>
                <a:lnTo>
                  <a:pt x="48121" y="15537"/>
                </a:lnTo>
                <a:lnTo>
                  <a:pt x="44789" y="11429"/>
                </a:lnTo>
                <a:close/>
              </a:path>
            </a:pathLst>
          </a:custGeom>
          <a:solidFill>
            <a:srgbClr val="1967BA"/>
          </a:solidFill>
        </p:spPr>
        <p:txBody>
          <a:bodyPr wrap="square" lIns="0" tIns="0" rIns="0" bIns="0" rtlCol="0"/>
          <a:lstStyle/>
          <a:p>
            <a:endParaRPr/>
          </a:p>
        </p:txBody>
      </p:sp>
      <p:pic>
        <p:nvPicPr>
          <p:cNvPr id="11" name="object 11"/>
          <p:cNvPicPr/>
          <p:nvPr/>
        </p:nvPicPr>
        <p:blipFill>
          <a:blip r:embed="rId3" cstate="print"/>
          <a:stretch>
            <a:fillRect/>
          </a:stretch>
        </p:blipFill>
        <p:spPr>
          <a:xfrm>
            <a:off x="2686050" y="4207509"/>
            <a:ext cx="74930" cy="109219"/>
          </a:xfrm>
          <a:prstGeom prst="rect">
            <a:avLst/>
          </a:prstGeom>
        </p:spPr>
      </p:pic>
      <p:sp>
        <p:nvSpPr>
          <p:cNvPr id="12" name="object 12"/>
          <p:cNvSpPr/>
          <p:nvPr/>
        </p:nvSpPr>
        <p:spPr>
          <a:xfrm>
            <a:off x="2867660" y="4207509"/>
            <a:ext cx="11430" cy="107950"/>
          </a:xfrm>
          <a:custGeom>
            <a:avLst/>
            <a:gdLst/>
            <a:ahLst/>
            <a:cxnLst/>
            <a:rect l="l" t="t" r="r" b="b"/>
            <a:pathLst>
              <a:path w="11430" h="107950">
                <a:moveTo>
                  <a:pt x="11429" y="0"/>
                </a:moveTo>
                <a:lnTo>
                  <a:pt x="0" y="0"/>
                </a:lnTo>
                <a:lnTo>
                  <a:pt x="0" y="107950"/>
                </a:lnTo>
                <a:lnTo>
                  <a:pt x="11429" y="107950"/>
                </a:lnTo>
                <a:lnTo>
                  <a:pt x="11429" y="0"/>
                </a:lnTo>
                <a:close/>
              </a:path>
            </a:pathLst>
          </a:custGeom>
          <a:solidFill>
            <a:srgbClr val="1967BA"/>
          </a:solidFill>
        </p:spPr>
        <p:txBody>
          <a:bodyPr wrap="square" lIns="0" tIns="0" rIns="0" bIns="0" rtlCol="0"/>
          <a:lstStyle/>
          <a:p>
            <a:endParaRPr/>
          </a:p>
        </p:txBody>
      </p:sp>
      <p:sp>
        <p:nvSpPr>
          <p:cNvPr id="13" name="object 13"/>
          <p:cNvSpPr/>
          <p:nvPr/>
        </p:nvSpPr>
        <p:spPr>
          <a:xfrm>
            <a:off x="2985770" y="4207509"/>
            <a:ext cx="40640" cy="107950"/>
          </a:xfrm>
          <a:custGeom>
            <a:avLst/>
            <a:gdLst/>
            <a:ahLst/>
            <a:cxnLst/>
            <a:rect l="l" t="t" r="r" b="b"/>
            <a:pathLst>
              <a:path w="40639" h="107950">
                <a:moveTo>
                  <a:pt x="40640" y="97790"/>
                </a:moveTo>
                <a:lnTo>
                  <a:pt x="11430" y="97790"/>
                </a:lnTo>
                <a:lnTo>
                  <a:pt x="11430" y="0"/>
                </a:lnTo>
                <a:lnTo>
                  <a:pt x="0" y="0"/>
                </a:lnTo>
                <a:lnTo>
                  <a:pt x="0" y="97790"/>
                </a:lnTo>
                <a:lnTo>
                  <a:pt x="0" y="107950"/>
                </a:lnTo>
                <a:lnTo>
                  <a:pt x="40640" y="107950"/>
                </a:lnTo>
                <a:lnTo>
                  <a:pt x="40640" y="97790"/>
                </a:lnTo>
                <a:close/>
              </a:path>
            </a:pathLst>
          </a:custGeom>
          <a:solidFill>
            <a:srgbClr val="1967BA"/>
          </a:solidFill>
        </p:spPr>
        <p:txBody>
          <a:bodyPr wrap="square" lIns="0" tIns="0" rIns="0" bIns="0" rtlCol="0"/>
          <a:lstStyle/>
          <a:p>
            <a:endParaRPr/>
          </a:p>
        </p:txBody>
      </p:sp>
      <p:pic>
        <p:nvPicPr>
          <p:cNvPr id="14" name="object 14"/>
          <p:cNvPicPr/>
          <p:nvPr/>
        </p:nvPicPr>
        <p:blipFill>
          <a:blip r:embed="rId4" cstate="print"/>
          <a:stretch>
            <a:fillRect/>
          </a:stretch>
        </p:blipFill>
        <p:spPr>
          <a:xfrm>
            <a:off x="3122929" y="4207509"/>
            <a:ext cx="77469" cy="107950"/>
          </a:xfrm>
          <a:prstGeom prst="rect">
            <a:avLst/>
          </a:prstGeom>
        </p:spPr>
      </p:pic>
      <p:sp>
        <p:nvSpPr>
          <p:cNvPr id="15" name="object 15"/>
          <p:cNvSpPr/>
          <p:nvPr/>
        </p:nvSpPr>
        <p:spPr>
          <a:xfrm>
            <a:off x="3302000" y="4207509"/>
            <a:ext cx="12700" cy="107950"/>
          </a:xfrm>
          <a:custGeom>
            <a:avLst/>
            <a:gdLst/>
            <a:ahLst/>
            <a:cxnLst/>
            <a:rect l="l" t="t" r="r" b="b"/>
            <a:pathLst>
              <a:path w="12700" h="107950">
                <a:moveTo>
                  <a:pt x="12700" y="0"/>
                </a:moveTo>
                <a:lnTo>
                  <a:pt x="0" y="0"/>
                </a:lnTo>
                <a:lnTo>
                  <a:pt x="0" y="107950"/>
                </a:lnTo>
                <a:lnTo>
                  <a:pt x="12700" y="107950"/>
                </a:lnTo>
                <a:lnTo>
                  <a:pt x="12700" y="0"/>
                </a:lnTo>
                <a:close/>
              </a:path>
            </a:pathLst>
          </a:custGeom>
          <a:solidFill>
            <a:srgbClr val="1967BA"/>
          </a:solidFill>
        </p:spPr>
        <p:txBody>
          <a:bodyPr wrap="square" lIns="0" tIns="0" rIns="0" bIns="0" rtlCol="0"/>
          <a:lstStyle/>
          <a:p>
            <a:endParaRPr/>
          </a:p>
        </p:txBody>
      </p:sp>
      <p:pic>
        <p:nvPicPr>
          <p:cNvPr id="16" name="object 16"/>
          <p:cNvPicPr/>
          <p:nvPr/>
        </p:nvPicPr>
        <p:blipFill>
          <a:blip r:embed="rId5" cstate="print"/>
          <a:stretch>
            <a:fillRect/>
          </a:stretch>
        </p:blipFill>
        <p:spPr>
          <a:xfrm>
            <a:off x="3421379" y="4203700"/>
            <a:ext cx="92710" cy="116839"/>
          </a:xfrm>
          <a:prstGeom prst="rect">
            <a:avLst/>
          </a:prstGeom>
        </p:spPr>
      </p:pic>
      <p:pic>
        <p:nvPicPr>
          <p:cNvPr id="17" name="object 17"/>
          <p:cNvPicPr/>
          <p:nvPr/>
        </p:nvPicPr>
        <p:blipFill>
          <a:blip r:embed="rId6" cstate="print"/>
          <a:stretch>
            <a:fillRect/>
          </a:stretch>
        </p:blipFill>
        <p:spPr>
          <a:xfrm>
            <a:off x="3614420" y="4206240"/>
            <a:ext cx="103068" cy="110489"/>
          </a:xfrm>
          <a:prstGeom prst="rect">
            <a:avLst/>
          </a:prstGeom>
        </p:spPr>
      </p:pic>
      <p:sp>
        <p:nvSpPr>
          <p:cNvPr id="18" name="object 18"/>
          <p:cNvSpPr/>
          <p:nvPr/>
        </p:nvSpPr>
        <p:spPr>
          <a:xfrm>
            <a:off x="3947159" y="4207509"/>
            <a:ext cx="54610" cy="107950"/>
          </a:xfrm>
          <a:custGeom>
            <a:avLst/>
            <a:gdLst/>
            <a:ahLst/>
            <a:cxnLst/>
            <a:rect l="l" t="t" r="r" b="b"/>
            <a:pathLst>
              <a:path w="54610" h="107950">
                <a:moveTo>
                  <a:pt x="17779" y="0"/>
                </a:moveTo>
                <a:lnTo>
                  <a:pt x="0" y="0"/>
                </a:lnTo>
                <a:lnTo>
                  <a:pt x="0" y="107950"/>
                </a:lnTo>
                <a:lnTo>
                  <a:pt x="12700" y="107950"/>
                </a:lnTo>
                <a:lnTo>
                  <a:pt x="12700" y="60960"/>
                </a:lnTo>
                <a:lnTo>
                  <a:pt x="30479" y="60960"/>
                </a:lnTo>
                <a:lnTo>
                  <a:pt x="38100" y="59689"/>
                </a:lnTo>
                <a:lnTo>
                  <a:pt x="45719" y="54610"/>
                </a:lnTo>
                <a:lnTo>
                  <a:pt x="48701" y="50800"/>
                </a:lnTo>
                <a:lnTo>
                  <a:pt x="12700" y="50800"/>
                </a:lnTo>
                <a:lnTo>
                  <a:pt x="12700" y="11429"/>
                </a:lnTo>
                <a:lnTo>
                  <a:pt x="48961" y="11429"/>
                </a:lnTo>
                <a:lnTo>
                  <a:pt x="48716" y="11013"/>
                </a:lnTo>
                <a:lnTo>
                  <a:pt x="43179" y="6350"/>
                </a:lnTo>
                <a:lnTo>
                  <a:pt x="37782" y="3214"/>
                </a:lnTo>
                <a:lnTo>
                  <a:pt x="31432" y="1270"/>
                </a:lnTo>
                <a:lnTo>
                  <a:pt x="24606" y="277"/>
                </a:lnTo>
                <a:lnTo>
                  <a:pt x="17779" y="0"/>
                </a:lnTo>
                <a:close/>
              </a:path>
              <a:path w="54610" h="107950">
                <a:moveTo>
                  <a:pt x="48961" y="11429"/>
                </a:moveTo>
                <a:lnTo>
                  <a:pt x="16510" y="11429"/>
                </a:lnTo>
                <a:lnTo>
                  <a:pt x="26570" y="11906"/>
                </a:lnTo>
                <a:lnTo>
                  <a:pt x="35083" y="14287"/>
                </a:lnTo>
                <a:lnTo>
                  <a:pt x="40977" y="20002"/>
                </a:lnTo>
                <a:lnTo>
                  <a:pt x="43179" y="30479"/>
                </a:lnTo>
                <a:lnTo>
                  <a:pt x="41394" y="40084"/>
                </a:lnTo>
                <a:lnTo>
                  <a:pt x="36512" y="46355"/>
                </a:lnTo>
                <a:lnTo>
                  <a:pt x="29249" y="49768"/>
                </a:lnTo>
                <a:lnTo>
                  <a:pt x="20319" y="50800"/>
                </a:lnTo>
                <a:lnTo>
                  <a:pt x="48701" y="50800"/>
                </a:lnTo>
                <a:lnTo>
                  <a:pt x="49787" y="49410"/>
                </a:lnTo>
                <a:lnTo>
                  <a:pt x="52546" y="43497"/>
                </a:lnTo>
                <a:lnTo>
                  <a:pt x="54113" y="37107"/>
                </a:lnTo>
                <a:lnTo>
                  <a:pt x="54610" y="30479"/>
                </a:lnTo>
                <a:lnTo>
                  <a:pt x="54074" y="23673"/>
                </a:lnTo>
                <a:lnTo>
                  <a:pt x="52228" y="16986"/>
                </a:lnTo>
                <a:lnTo>
                  <a:pt x="48961" y="11429"/>
                </a:lnTo>
                <a:close/>
              </a:path>
            </a:pathLst>
          </a:custGeom>
          <a:solidFill>
            <a:srgbClr val="1967BA"/>
          </a:solidFill>
        </p:spPr>
        <p:txBody>
          <a:bodyPr wrap="square" lIns="0" tIns="0" rIns="0" bIns="0" rtlCol="0"/>
          <a:lstStyle/>
          <a:p>
            <a:endParaRPr/>
          </a:p>
        </p:txBody>
      </p:sp>
      <p:sp>
        <p:nvSpPr>
          <p:cNvPr id="19" name="object 19"/>
          <p:cNvSpPr/>
          <p:nvPr/>
        </p:nvSpPr>
        <p:spPr>
          <a:xfrm>
            <a:off x="4102100" y="4207509"/>
            <a:ext cx="60960" cy="107950"/>
          </a:xfrm>
          <a:custGeom>
            <a:avLst/>
            <a:gdLst/>
            <a:ahLst/>
            <a:cxnLst/>
            <a:rect l="l" t="t" r="r" b="b"/>
            <a:pathLst>
              <a:path w="60960" h="107950">
                <a:moveTo>
                  <a:pt x="16510" y="0"/>
                </a:moveTo>
                <a:lnTo>
                  <a:pt x="0" y="0"/>
                </a:lnTo>
                <a:lnTo>
                  <a:pt x="0" y="107950"/>
                </a:lnTo>
                <a:lnTo>
                  <a:pt x="12700" y="107950"/>
                </a:lnTo>
                <a:lnTo>
                  <a:pt x="12700" y="60960"/>
                </a:lnTo>
                <a:lnTo>
                  <a:pt x="28808" y="60960"/>
                </a:lnTo>
                <a:lnTo>
                  <a:pt x="27939" y="59689"/>
                </a:lnTo>
                <a:lnTo>
                  <a:pt x="38338" y="56911"/>
                </a:lnTo>
                <a:lnTo>
                  <a:pt x="46355" y="50800"/>
                </a:lnTo>
                <a:lnTo>
                  <a:pt x="12700" y="50800"/>
                </a:lnTo>
                <a:lnTo>
                  <a:pt x="12700" y="11429"/>
                </a:lnTo>
                <a:lnTo>
                  <a:pt x="46662" y="11429"/>
                </a:lnTo>
                <a:lnTo>
                  <a:pt x="42068" y="6191"/>
                </a:lnTo>
                <a:lnTo>
                  <a:pt x="30301" y="1369"/>
                </a:lnTo>
                <a:lnTo>
                  <a:pt x="16510" y="0"/>
                </a:lnTo>
                <a:close/>
              </a:path>
              <a:path w="60960" h="107950">
                <a:moveTo>
                  <a:pt x="28808" y="60960"/>
                </a:moveTo>
                <a:lnTo>
                  <a:pt x="15239" y="60960"/>
                </a:lnTo>
                <a:lnTo>
                  <a:pt x="46989" y="107950"/>
                </a:lnTo>
                <a:lnTo>
                  <a:pt x="60960" y="107950"/>
                </a:lnTo>
                <a:lnTo>
                  <a:pt x="28808" y="60960"/>
                </a:lnTo>
                <a:close/>
              </a:path>
              <a:path w="60960" h="107950">
                <a:moveTo>
                  <a:pt x="46662" y="11429"/>
                </a:moveTo>
                <a:lnTo>
                  <a:pt x="16510" y="11429"/>
                </a:lnTo>
                <a:lnTo>
                  <a:pt x="26372" y="12084"/>
                </a:lnTo>
                <a:lnTo>
                  <a:pt x="34448" y="14763"/>
                </a:lnTo>
                <a:lnTo>
                  <a:pt x="39905" y="20538"/>
                </a:lnTo>
                <a:lnTo>
                  <a:pt x="41910" y="30479"/>
                </a:lnTo>
                <a:lnTo>
                  <a:pt x="39727" y="41155"/>
                </a:lnTo>
                <a:lnTo>
                  <a:pt x="33972" y="47307"/>
                </a:lnTo>
                <a:lnTo>
                  <a:pt x="25836" y="50125"/>
                </a:lnTo>
                <a:lnTo>
                  <a:pt x="16510" y="50800"/>
                </a:lnTo>
                <a:lnTo>
                  <a:pt x="46355" y="50800"/>
                </a:lnTo>
                <a:lnTo>
                  <a:pt x="51514" y="41830"/>
                </a:lnTo>
                <a:lnTo>
                  <a:pt x="53339" y="30479"/>
                </a:lnTo>
                <a:lnTo>
                  <a:pt x="50264" y="15537"/>
                </a:lnTo>
                <a:lnTo>
                  <a:pt x="46662" y="11429"/>
                </a:lnTo>
                <a:close/>
              </a:path>
            </a:pathLst>
          </a:custGeom>
          <a:solidFill>
            <a:srgbClr val="1967BA"/>
          </a:solidFill>
        </p:spPr>
        <p:txBody>
          <a:bodyPr wrap="square" lIns="0" tIns="0" rIns="0" bIns="0" rtlCol="0"/>
          <a:lstStyle/>
          <a:p>
            <a:endParaRPr/>
          </a:p>
        </p:txBody>
      </p:sp>
      <p:pic>
        <p:nvPicPr>
          <p:cNvPr id="20" name="object 20"/>
          <p:cNvPicPr/>
          <p:nvPr/>
        </p:nvPicPr>
        <p:blipFill>
          <a:blip r:embed="rId7" cstate="print"/>
          <a:stretch>
            <a:fillRect/>
          </a:stretch>
        </p:blipFill>
        <p:spPr>
          <a:xfrm>
            <a:off x="4258309" y="4206240"/>
            <a:ext cx="107950" cy="110489"/>
          </a:xfrm>
          <a:prstGeom prst="rect">
            <a:avLst/>
          </a:prstGeom>
        </p:spPr>
      </p:pic>
      <p:pic>
        <p:nvPicPr>
          <p:cNvPr id="21" name="object 21"/>
          <p:cNvPicPr/>
          <p:nvPr/>
        </p:nvPicPr>
        <p:blipFill>
          <a:blip r:embed="rId8" cstate="print"/>
          <a:stretch>
            <a:fillRect/>
          </a:stretch>
        </p:blipFill>
        <p:spPr>
          <a:xfrm>
            <a:off x="4467859" y="4207509"/>
            <a:ext cx="77469" cy="107950"/>
          </a:xfrm>
          <a:prstGeom prst="rect">
            <a:avLst/>
          </a:prstGeom>
        </p:spPr>
      </p:pic>
      <p:pic>
        <p:nvPicPr>
          <p:cNvPr id="22" name="object 22"/>
          <p:cNvPicPr/>
          <p:nvPr/>
        </p:nvPicPr>
        <p:blipFill>
          <a:blip r:embed="rId9" cstate="print"/>
          <a:stretch>
            <a:fillRect/>
          </a:stretch>
        </p:blipFill>
        <p:spPr>
          <a:xfrm>
            <a:off x="4645659" y="4207509"/>
            <a:ext cx="74929" cy="109219"/>
          </a:xfrm>
          <a:prstGeom prst="rect">
            <a:avLst/>
          </a:prstGeom>
        </p:spPr>
      </p:pic>
      <p:pic>
        <p:nvPicPr>
          <p:cNvPr id="23" name="object 23"/>
          <p:cNvPicPr/>
          <p:nvPr/>
        </p:nvPicPr>
        <p:blipFill>
          <a:blip r:embed="rId10" cstate="print"/>
          <a:stretch>
            <a:fillRect/>
          </a:stretch>
        </p:blipFill>
        <p:spPr>
          <a:xfrm>
            <a:off x="4820920" y="4206240"/>
            <a:ext cx="85089" cy="110489"/>
          </a:xfrm>
          <a:prstGeom prst="rect">
            <a:avLst/>
          </a:prstGeom>
        </p:spPr>
      </p:pic>
      <p:sp>
        <p:nvSpPr>
          <p:cNvPr id="24" name="object 24"/>
          <p:cNvSpPr/>
          <p:nvPr/>
        </p:nvSpPr>
        <p:spPr>
          <a:xfrm>
            <a:off x="5002530" y="4207509"/>
            <a:ext cx="62230" cy="107950"/>
          </a:xfrm>
          <a:custGeom>
            <a:avLst/>
            <a:gdLst/>
            <a:ahLst/>
            <a:cxnLst/>
            <a:rect l="l" t="t" r="r" b="b"/>
            <a:pathLst>
              <a:path w="62229" h="107950">
                <a:moveTo>
                  <a:pt x="62230" y="0"/>
                </a:moveTo>
                <a:lnTo>
                  <a:pt x="0" y="0"/>
                </a:lnTo>
                <a:lnTo>
                  <a:pt x="0" y="11430"/>
                </a:lnTo>
                <a:lnTo>
                  <a:pt x="25400" y="11430"/>
                </a:lnTo>
                <a:lnTo>
                  <a:pt x="25400" y="107950"/>
                </a:lnTo>
                <a:lnTo>
                  <a:pt x="35560" y="107950"/>
                </a:lnTo>
                <a:lnTo>
                  <a:pt x="35560" y="11430"/>
                </a:lnTo>
                <a:lnTo>
                  <a:pt x="62230" y="11430"/>
                </a:lnTo>
                <a:lnTo>
                  <a:pt x="62230" y="0"/>
                </a:lnTo>
                <a:close/>
              </a:path>
            </a:pathLst>
          </a:custGeom>
          <a:solidFill>
            <a:srgbClr val="1967BA"/>
          </a:solidFill>
        </p:spPr>
        <p:txBody>
          <a:bodyPr wrap="square" lIns="0" tIns="0" rIns="0" bIns="0" rtlCol="0"/>
          <a:lstStyle/>
          <a:p>
            <a:endParaRPr/>
          </a:p>
        </p:txBody>
      </p:sp>
      <p:pic>
        <p:nvPicPr>
          <p:cNvPr id="25" name="object 25"/>
          <p:cNvPicPr/>
          <p:nvPr/>
        </p:nvPicPr>
        <p:blipFill>
          <a:blip r:embed="rId11" cstate="print"/>
          <a:stretch>
            <a:fillRect/>
          </a:stretch>
        </p:blipFill>
        <p:spPr>
          <a:xfrm>
            <a:off x="5157470" y="4206240"/>
            <a:ext cx="64769" cy="110489"/>
          </a:xfrm>
          <a:prstGeom prst="rect">
            <a:avLst/>
          </a:prstGeom>
        </p:spPr>
      </p:pic>
      <p:sp>
        <p:nvSpPr>
          <p:cNvPr id="26" name="object 26"/>
          <p:cNvSpPr/>
          <p:nvPr/>
        </p:nvSpPr>
        <p:spPr>
          <a:xfrm>
            <a:off x="2523489" y="4128770"/>
            <a:ext cx="2694940" cy="0"/>
          </a:xfrm>
          <a:custGeom>
            <a:avLst/>
            <a:gdLst/>
            <a:ahLst/>
            <a:cxnLst/>
            <a:rect l="l" t="t" r="r" b="b"/>
            <a:pathLst>
              <a:path w="2694940">
                <a:moveTo>
                  <a:pt x="0" y="0"/>
                </a:moveTo>
                <a:lnTo>
                  <a:pt x="2694940" y="0"/>
                </a:lnTo>
              </a:path>
            </a:pathLst>
          </a:custGeom>
          <a:ln w="10782">
            <a:solidFill>
              <a:srgbClr val="1967BA"/>
            </a:solidFill>
          </a:ln>
        </p:spPr>
        <p:txBody>
          <a:bodyPr wrap="square" lIns="0" tIns="0" rIns="0" bIns="0" rtlCol="0"/>
          <a:lstStyle/>
          <a:p>
            <a:endParaRPr/>
          </a:p>
        </p:txBody>
      </p:sp>
      <p:pic>
        <p:nvPicPr>
          <p:cNvPr id="27" name="object 27"/>
          <p:cNvPicPr/>
          <p:nvPr/>
        </p:nvPicPr>
        <p:blipFill>
          <a:blip r:embed="rId12" cstate="print"/>
          <a:stretch>
            <a:fillRect/>
          </a:stretch>
        </p:blipFill>
        <p:spPr>
          <a:xfrm>
            <a:off x="635000" y="5326379"/>
            <a:ext cx="623569" cy="1019810"/>
          </a:xfrm>
          <a:prstGeom prst="rect">
            <a:avLst/>
          </a:prstGeom>
        </p:spPr>
      </p:pic>
      <p:pic>
        <p:nvPicPr>
          <p:cNvPr id="28" name="object 28"/>
          <p:cNvPicPr/>
          <p:nvPr/>
        </p:nvPicPr>
        <p:blipFill>
          <a:blip r:embed="rId13" cstate="print"/>
          <a:stretch>
            <a:fillRect/>
          </a:stretch>
        </p:blipFill>
        <p:spPr>
          <a:xfrm>
            <a:off x="1560830" y="5326379"/>
            <a:ext cx="623569" cy="1008380"/>
          </a:xfrm>
          <a:prstGeom prst="rect">
            <a:avLst/>
          </a:prstGeom>
        </p:spPr>
      </p:pic>
      <p:sp>
        <p:nvSpPr>
          <p:cNvPr id="29" name="object 29"/>
          <p:cNvSpPr txBox="1"/>
          <p:nvPr/>
        </p:nvSpPr>
        <p:spPr>
          <a:xfrm>
            <a:off x="563880" y="10231119"/>
            <a:ext cx="166878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221E1F"/>
                </a:solidFill>
                <a:latin typeface="Gill Sans MT"/>
                <a:cs typeface="Gill Sans MT"/>
              </a:rPr>
              <a:t>Krybar</a:t>
            </a:r>
            <a:r>
              <a:rPr sz="600" spc="85" dirty="0">
                <a:solidFill>
                  <a:srgbClr val="221E1F"/>
                </a:solidFill>
                <a:latin typeface="Gill Sans MT"/>
                <a:cs typeface="Gill Sans MT"/>
              </a:rPr>
              <a:t> </a:t>
            </a:r>
            <a:r>
              <a:rPr sz="600" dirty="0">
                <a:solidFill>
                  <a:srgbClr val="221E1F"/>
                </a:solidFill>
                <a:latin typeface="Gill Sans MT"/>
                <a:cs typeface="Gill Sans MT"/>
              </a:rPr>
              <a:t>is</a:t>
            </a:r>
            <a:r>
              <a:rPr sz="600" spc="85" dirty="0">
                <a:solidFill>
                  <a:srgbClr val="221E1F"/>
                </a:solidFill>
                <a:latin typeface="Gill Sans MT"/>
                <a:cs typeface="Gill Sans MT"/>
              </a:rPr>
              <a:t> </a:t>
            </a:r>
            <a:r>
              <a:rPr sz="600" spc="80" dirty="0">
                <a:solidFill>
                  <a:srgbClr val="221E1F"/>
                </a:solidFill>
                <a:latin typeface="Gill Sans MT"/>
                <a:cs typeface="Gill Sans MT"/>
              </a:rPr>
              <a:t>a</a:t>
            </a:r>
            <a:r>
              <a:rPr sz="600" spc="75" dirty="0">
                <a:solidFill>
                  <a:srgbClr val="221E1F"/>
                </a:solidFill>
                <a:latin typeface="Gill Sans MT"/>
                <a:cs typeface="Gill Sans MT"/>
              </a:rPr>
              <a:t> </a:t>
            </a:r>
            <a:r>
              <a:rPr sz="600" dirty="0">
                <a:solidFill>
                  <a:srgbClr val="221E1F"/>
                </a:solidFill>
                <a:latin typeface="Gill Sans MT"/>
                <a:cs typeface="Gill Sans MT"/>
              </a:rPr>
              <a:t>registered</a:t>
            </a:r>
            <a:r>
              <a:rPr sz="600" spc="75" dirty="0">
                <a:solidFill>
                  <a:srgbClr val="221E1F"/>
                </a:solidFill>
                <a:latin typeface="Gill Sans MT"/>
                <a:cs typeface="Gill Sans MT"/>
              </a:rPr>
              <a:t> </a:t>
            </a:r>
            <a:r>
              <a:rPr sz="600" dirty="0">
                <a:solidFill>
                  <a:srgbClr val="221E1F"/>
                </a:solidFill>
                <a:latin typeface="Gill Sans MT"/>
                <a:cs typeface="Gill Sans MT"/>
              </a:rPr>
              <a:t>trademark</a:t>
            </a:r>
            <a:r>
              <a:rPr sz="600" spc="80" dirty="0">
                <a:solidFill>
                  <a:srgbClr val="221E1F"/>
                </a:solidFill>
                <a:latin typeface="Gill Sans MT"/>
                <a:cs typeface="Gill Sans MT"/>
              </a:rPr>
              <a:t> </a:t>
            </a:r>
            <a:r>
              <a:rPr sz="600" dirty="0">
                <a:solidFill>
                  <a:srgbClr val="221E1F"/>
                </a:solidFill>
                <a:latin typeface="Gill Sans MT"/>
                <a:cs typeface="Gill Sans MT"/>
              </a:rPr>
              <a:t>of</a:t>
            </a:r>
            <a:r>
              <a:rPr sz="600" spc="75" dirty="0">
                <a:solidFill>
                  <a:srgbClr val="221E1F"/>
                </a:solidFill>
                <a:latin typeface="Gill Sans MT"/>
                <a:cs typeface="Gill Sans MT"/>
              </a:rPr>
              <a:t> </a:t>
            </a:r>
            <a:r>
              <a:rPr sz="600" spc="-10" dirty="0">
                <a:solidFill>
                  <a:srgbClr val="221E1F"/>
                </a:solidFill>
                <a:latin typeface="Gill Sans MT"/>
                <a:cs typeface="Gill Sans MT"/>
              </a:rPr>
              <a:t>Arcelor</a:t>
            </a:r>
            <a:r>
              <a:rPr sz="600" spc="70" dirty="0">
                <a:solidFill>
                  <a:srgbClr val="221E1F"/>
                </a:solidFill>
                <a:latin typeface="Gill Sans MT"/>
                <a:cs typeface="Gill Sans MT"/>
              </a:rPr>
              <a:t> </a:t>
            </a:r>
            <a:r>
              <a:rPr sz="600" spc="-10" dirty="0">
                <a:solidFill>
                  <a:srgbClr val="221E1F"/>
                </a:solidFill>
                <a:latin typeface="Gill Sans MT"/>
                <a:cs typeface="Gill Sans MT"/>
              </a:rPr>
              <a:t>Mittal</a:t>
            </a:r>
            <a:endParaRPr sz="600">
              <a:latin typeface="Gill Sans MT"/>
              <a:cs typeface="Gill Sans MT"/>
            </a:endParaRPr>
          </a:p>
        </p:txBody>
      </p:sp>
      <p:pic>
        <p:nvPicPr>
          <p:cNvPr id="30" name="object 30"/>
          <p:cNvPicPr/>
          <p:nvPr/>
        </p:nvPicPr>
        <p:blipFill>
          <a:blip r:embed="rId14" cstate="print"/>
          <a:stretch>
            <a:fillRect/>
          </a:stretch>
        </p:blipFill>
        <p:spPr>
          <a:xfrm>
            <a:off x="0" y="600709"/>
            <a:ext cx="7556500" cy="839470"/>
          </a:xfrm>
          <a:prstGeom prst="rect">
            <a:avLst/>
          </a:prstGeom>
        </p:spPr>
      </p:pic>
      <p:pic>
        <p:nvPicPr>
          <p:cNvPr id="31" name="object 31"/>
          <p:cNvPicPr/>
          <p:nvPr/>
        </p:nvPicPr>
        <p:blipFill>
          <a:blip r:embed="rId15" cstate="print"/>
          <a:stretch>
            <a:fillRect/>
          </a:stretch>
        </p:blipFill>
        <p:spPr>
          <a:xfrm>
            <a:off x="0" y="9632950"/>
            <a:ext cx="7556500" cy="482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977</Words>
  <Application>Microsoft Office PowerPoint</Application>
  <PresentationFormat>Personalizados</PresentationFormat>
  <Paragraphs>270</Paragraphs>
  <Slides>4</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4</vt:i4>
      </vt:variant>
    </vt:vector>
  </HeadingPairs>
  <TitlesOfParts>
    <vt:vector size="11" baseType="lpstr">
      <vt:lpstr>Arial</vt:lpstr>
      <vt:lpstr>Arial Black</vt:lpstr>
      <vt:lpstr>Calibri</vt:lpstr>
      <vt:lpstr>Gill Sans MT</vt:lpstr>
      <vt:lpstr>Segoe UI</vt:lpstr>
      <vt:lpstr>Times New Roman</vt:lpstr>
      <vt:lpstr>Office Theme</vt:lpstr>
      <vt:lpstr>Reinforcing Bar Couplers for Cryogenic Applications</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Joao Ferreira</cp:lastModifiedBy>
  <cp:revision>3</cp:revision>
  <dcterms:created xsi:type="dcterms:W3CDTF">2025-08-26T14:52:43Z</dcterms:created>
  <dcterms:modified xsi:type="dcterms:W3CDTF">2025-08-26T15:29:11Z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2016-05-24T00:00:00Z</vt:filetime>
  </property>
  <property fmtid="{D5CDD505-2E9C-101B-9397-08002B2CF9AE}" pid="3" name="Creator">
    <vt:lpwstr>Draw</vt:lpwstr>
  </property>
  <property fmtid="{D5CDD505-2E9C-101B-9397-08002B2CF9AE}" pid="4" name="LastSaved">
    <vt:filetime>2025-08-26T00:00:00Z</vt:filetime>
  </property>
  <property fmtid="{D5CDD505-2E9C-101B-9397-08002B2CF9AE}" pid="5" name="Producer">
    <vt:lpwstr>3-Heights(TM) PDF Security Shell 4.8.25.2 (http://www.pdf-tools.com)</vt:lpwstr>
  </property>
</Properties>
</file>